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71" r:id="rId4"/>
    <p:sldId id="272" r:id="rId5"/>
    <p:sldId id="266" r:id="rId6"/>
    <p:sldId id="261" r:id="rId7"/>
    <p:sldId id="273" r:id="rId8"/>
    <p:sldId id="258" r:id="rId9"/>
    <p:sldId id="282" r:id="rId10"/>
    <p:sldId id="279" r:id="rId11"/>
    <p:sldId id="277" r:id="rId12"/>
    <p:sldId id="274" r:id="rId13"/>
    <p:sldId id="281" r:id="rId14"/>
    <p:sldId id="260" r:id="rId15"/>
    <p:sldId id="276" r:id="rId16"/>
    <p:sldId id="280" r:id="rId17"/>
    <p:sldId id="275" r:id="rId18"/>
    <p:sldId id="259" r:id="rId19"/>
    <p:sldId id="270" r:id="rId20"/>
    <p:sldId id="268" r:id="rId21"/>
  </p:sldIdLst>
  <p:sldSz cx="18288000" cy="10287000"/>
  <p:notesSz cx="6858000" cy="9144000"/>
  <p:embeddedFontLst>
    <p:embeddedFont>
      <p:font typeface="Aharoni" panose="02010803020104030203" pitchFamily="2" charset="-79"/>
      <p:bold r:id="rId23"/>
    </p:embeddedFont>
    <p:embeddedFont>
      <p:font typeface="Anton" pitchFamily="2" charset="0"/>
      <p:regular r:id="rId24"/>
    </p:embeddedFont>
    <p:embeddedFont>
      <p:font typeface="Arial Black" panose="020B0A04020102020204" pitchFamily="34" charset="0"/>
      <p:bold r:id="rId25"/>
    </p:embeddedFont>
    <p:embeddedFont>
      <p:font typeface="Blinker" panose="020B0604020202020204" charset="0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Cascadia Mono SemiBold" panose="020B0604020202020204" charset="0"/>
      <p:bold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Montserrat Bold" panose="020B0604020202020204" charset="-52"/>
      <p:regular r:id="rId34"/>
    </p:embeddedFont>
    <p:embeddedFont>
      <p:font typeface="Montserrat ExtraBold" panose="00000900000000000000" pitchFamily="2" charset="-52"/>
      <p:bold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252"/>
    <a:srgbClr val="FDEADA"/>
    <a:srgbClr val="FE4353"/>
    <a:srgbClr val="BD1D2B"/>
    <a:srgbClr val="FF6600"/>
    <a:srgbClr val="FE4253"/>
    <a:srgbClr val="F5C559"/>
    <a:srgbClr val="940A17"/>
    <a:srgbClr val="E8D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-173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A72F7-F583-437F-A994-81116554ED2E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00F36-C97D-4E6D-9E5B-868EC123A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97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00F36-C97D-4E6D-9E5B-868EC123A56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75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00F36-C97D-4E6D-9E5B-868EC123A56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82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7467" y="1674446"/>
            <a:ext cx="17920533" cy="2790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791"/>
              </a:lnSpc>
            </a:pPr>
            <a:r>
              <a:rPr lang="ru-RU" sz="12000" dirty="0">
                <a:solidFill>
                  <a:srgbClr val="C00000"/>
                </a:solidFill>
                <a:latin typeface="Arial Black" panose="020B0A04020102020204" pitchFamily="34" charset="0"/>
                <a:ea typeface="Anton"/>
                <a:cs typeface="Anton"/>
                <a:sym typeface="Anton"/>
              </a:rPr>
              <a:t>Проект «Лотомагия»</a:t>
            </a:r>
            <a:endParaRPr lang="en-US" sz="12000" dirty="0">
              <a:solidFill>
                <a:srgbClr val="C00000"/>
              </a:solidFill>
              <a:latin typeface="Arial Black" panose="020B0A04020102020204" pitchFamily="34" charset="0"/>
              <a:ea typeface="Anton"/>
              <a:cs typeface="Anton"/>
              <a:sym typeface="Ant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28228" y="6819900"/>
            <a:ext cx="13294857" cy="1010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ru-RU" sz="3600" b="1" spc="179" dirty="0">
                <a:solidFill>
                  <a:srgbClr val="7030A0"/>
                </a:solidFill>
                <a:latin typeface="Montserrat Bold"/>
                <a:ea typeface="Montserrat Bold"/>
                <a:cs typeface="Aharoni" panose="02010803020104030203" pitchFamily="2" charset="-79"/>
                <a:sym typeface="Montserrat Bold"/>
              </a:rPr>
              <a:t>КУБОК РОССИИИ ПО ПРОДУКТОВОМУ ПРОГРАММИРОВАНИЮ </a:t>
            </a:r>
            <a:endParaRPr lang="en-US" sz="3600" b="1" spc="179" dirty="0">
              <a:solidFill>
                <a:srgbClr val="7030A0"/>
              </a:solidFill>
              <a:latin typeface="Aharoni" panose="02010803020104030203" pitchFamily="2" charset="-79"/>
              <a:ea typeface="Montserrat Bold"/>
              <a:cs typeface="Aharoni" panose="02010803020104030203" pitchFamily="2" charset="-79"/>
              <a:sym typeface="Montserrat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241813" y="880215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8916" y="9058516"/>
            <a:ext cx="399568" cy="39956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241813" y="1882401"/>
            <a:ext cx="712885" cy="71288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634106" y="243620"/>
            <a:ext cx="3438827" cy="737246"/>
            <a:chOff x="0" y="0"/>
            <a:chExt cx="1895622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E58D4EE-258D-28CB-DDBE-2EB66F607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98E3443-5F22-4130-B250-2A67D9C17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041BE2A-C54D-BE3D-620F-D1C39DC4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8489" y="8743722"/>
            <a:ext cx="4171001" cy="101027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FFA7D4D-D695-C28D-1589-A443A094E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5260" y="8877385"/>
            <a:ext cx="4838700" cy="74295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9D73F6B-537F-E6E0-A1A4-DD0C2E144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046" y="8802151"/>
            <a:ext cx="1876425" cy="6667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14DD662-46EA-7B01-82FF-CA0DE9EA01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61380" y="8802151"/>
            <a:ext cx="217170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8ED9B-269A-40BA-93AA-C0E423D7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3">
            <a:extLst>
              <a:ext uri="{FF2B5EF4-FFF2-40B4-BE49-F238E27FC236}">
                <a16:creationId xmlns:a16="http://schemas.microsoft.com/office/drawing/2014/main" id="{9BAE1DA7-278F-6D03-5DC0-9DF343BAF7B1}"/>
              </a:ext>
            </a:extLst>
          </p:cNvPr>
          <p:cNvGrpSpPr/>
          <p:nvPr/>
        </p:nvGrpSpPr>
        <p:grpSpPr>
          <a:xfrm>
            <a:off x="-87377" y="8143974"/>
            <a:ext cx="520036" cy="735824"/>
            <a:chOff x="76200" y="-1372279"/>
            <a:chExt cx="1351382" cy="2108879"/>
          </a:xfrm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A7D8F90F-7E98-3164-0D16-1449E677D72B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E66D3E40-B8B6-6B84-380F-E00B8DA5A86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23">
            <a:extLst>
              <a:ext uri="{FF2B5EF4-FFF2-40B4-BE49-F238E27FC236}">
                <a16:creationId xmlns:a16="http://schemas.microsoft.com/office/drawing/2014/main" id="{C043A9E0-F735-C1B4-9098-5F8A58C437EA}"/>
              </a:ext>
            </a:extLst>
          </p:cNvPr>
          <p:cNvGrpSpPr/>
          <p:nvPr/>
        </p:nvGrpSpPr>
        <p:grpSpPr>
          <a:xfrm>
            <a:off x="-81493" y="8680904"/>
            <a:ext cx="520036" cy="735824"/>
            <a:chOff x="76200" y="-1372279"/>
            <a:chExt cx="1351382" cy="2108879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D76FD9B-797C-1F85-4D19-7A1B574BD36A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B69F385C-9B98-9411-C279-C2EE2F26ABF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4" name="Group 23">
            <a:extLst>
              <a:ext uri="{FF2B5EF4-FFF2-40B4-BE49-F238E27FC236}">
                <a16:creationId xmlns:a16="http://schemas.microsoft.com/office/drawing/2014/main" id="{3156742F-2A1F-4812-8404-2A3B2BEE8FC6}"/>
              </a:ext>
            </a:extLst>
          </p:cNvPr>
          <p:cNvGrpSpPr/>
          <p:nvPr/>
        </p:nvGrpSpPr>
        <p:grpSpPr>
          <a:xfrm>
            <a:off x="-77782" y="9250712"/>
            <a:ext cx="520036" cy="735824"/>
            <a:chOff x="76200" y="-1372279"/>
            <a:chExt cx="1351382" cy="2108879"/>
          </a:xfrm>
        </p:grpSpPr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55209338-F3A3-E23F-7255-1C92A80C11D2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39EEC3E1-2B38-F325-B295-C4692040A39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2649EB02-C81F-E46A-B321-E4CC0C780F2A}"/>
              </a:ext>
            </a:extLst>
          </p:cNvPr>
          <p:cNvGrpSpPr/>
          <p:nvPr/>
        </p:nvGrpSpPr>
        <p:grpSpPr>
          <a:xfrm>
            <a:off x="-77782" y="9856813"/>
            <a:ext cx="520036" cy="735824"/>
            <a:chOff x="76200" y="-1372279"/>
            <a:chExt cx="1351382" cy="2108879"/>
          </a:xfrm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576EBECA-6852-8CED-7213-A5EE146C43BE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A092C086-A25E-F052-6780-54136F8A4BB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6F66793-C133-1CE5-2BD4-A26151D18DD7}"/>
              </a:ext>
            </a:extLst>
          </p:cNvPr>
          <p:cNvSpPr/>
          <p:nvPr/>
        </p:nvSpPr>
        <p:spPr>
          <a:xfrm>
            <a:off x="9261004" y="-114300"/>
            <a:ext cx="8991600" cy="10401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B3B557-D183-FDEF-B619-083899D0D9A1}"/>
              </a:ext>
            </a:extLst>
          </p:cNvPr>
          <p:cNvSpPr txBox="1"/>
          <p:nvPr/>
        </p:nvSpPr>
        <p:spPr>
          <a:xfrm>
            <a:off x="955333" y="647700"/>
            <a:ext cx="771417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0000"/>
                </a:solidFill>
                <a:latin typeface="Montserrat ExtraBold" panose="00000900000000000000" pitchFamily="2" charset="-52"/>
              </a:rPr>
              <a:t>Игра лотерея с </a:t>
            </a:r>
            <a:r>
              <a:rPr lang="ru-RU" sz="5400" dirty="0">
                <a:solidFill>
                  <a:srgbClr val="FF0000"/>
                </a:solidFill>
                <a:latin typeface="Montserrat ExtraBold" panose="00000900000000000000" pitchFamily="2" charset="-52"/>
              </a:rPr>
              <a:t>мультипликатором</a:t>
            </a:r>
            <a:endParaRPr lang="ru-RU" sz="4400" dirty="0">
              <a:solidFill>
                <a:srgbClr val="FF0000"/>
              </a:solidFill>
              <a:latin typeface="Montserrat ExtraBold" panose="00000900000000000000" pitchFamily="2" charset="-52"/>
            </a:endParaRPr>
          </a:p>
          <a:p>
            <a:endParaRPr lang="ru-RU" sz="4400" dirty="0">
              <a:solidFill>
                <a:srgbClr val="FF0000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E5921-DFC7-CA2B-FAE9-0170FF607A40}"/>
              </a:ext>
            </a:extLst>
          </p:cNvPr>
          <p:cNvSpPr txBox="1"/>
          <p:nvPr/>
        </p:nvSpPr>
        <p:spPr>
          <a:xfrm>
            <a:off x="1279614" y="4229100"/>
            <a:ext cx="71785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Игра, основанная на правилах классической лотереи с инновационной механикой </a:t>
            </a:r>
            <a:r>
              <a:rPr lang="ru-RU" sz="4000" dirty="0">
                <a:solidFill>
                  <a:srgbClr val="FF0000"/>
                </a:solidFill>
                <a:latin typeface="Montserrat ExtraBold" panose="00000900000000000000" pitchFamily="2" charset="-52"/>
              </a:rPr>
              <a:t>мультипликации</a:t>
            </a:r>
            <a:endParaRPr lang="ru-RU" sz="4000" dirty="0"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251C9B-268F-B298-0B55-7BEB4CB9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8" t="1334" r="1340" b="1708"/>
          <a:stretch/>
        </p:blipFill>
        <p:spPr>
          <a:xfrm>
            <a:off x="9677400" y="2442835"/>
            <a:ext cx="8283405" cy="54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5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2FD35-BBEA-55F0-B2E6-A945F939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3">
            <a:extLst>
              <a:ext uri="{FF2B5EF4-FFF2-40B4-BE49-F238E27FC236}">
                <a16:creationId xmlns:a16="http://schemas.microsoft.com/office/drawing/2014/main" id="{F93D9BF6-BAB9-883A-4F84-FF1B15CFEEE4}"/>
              </a:ext>
            </a:extLst>
          </p:cNvPr>
          <p:cNvGrpSpPr/>
          <p:nvPr/>
        </p:nvGrpSpPr>
        <p:grpSpPr>
          <a:xfrm>
            <a:off x="-87377" y="8143974"/>
            <a:ext cx="520036" cy="735824"/>
            <a:chOff x="76200" y="-1372279"/>
            <a:chExt cx="1351382" cy="2108879"/>
          </a:xfrm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268AF27A-75EF-83DA-339C-A020F15C7CC2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701FFFCE-A7C0-1F51-C76C-1F60F76EA6A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23">
            <a:extLst>
              <a:ext uri="{FF2B5EF4-FFF2-40B4-BE49-F238E27FC236}">
                <a16:creationId xmlns:a16="http://schemas.microsoft.com/office/drawing/2014/main" id="{6E9FE800-4476-2726-BB50-881DEEA64CCB}"/>
              </a:ext>
            </a:extLst>
          </p:cNvPr>
          <p:cNvGrpSpPr/>
          <p:nvPr/>
        </p:nvGrpSpPr>
        <p:grpSpPr>
          <a:xfrm>
            <a:off x="-81493" y="8680904"/>
            <a:ext cx="520036" cy="735824"/>
            <a:chOff x="76200" y="-1372279"/>
            <a:chExt cx="1351382" cy="2108879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67FB6EC4-C0C5-062B-00D4-E44F66916E29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4211D7B1-93C6-335A-6362-AC33148D9F1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4" name="Group 23">
            <a:extLst>
              <a:ext uri="{FF2B5EF4-FFF2-40B4-BE49-F238E27FC236}">
                <a16:creationId xmlns:a16="http://schemas.microsoft.com/office/drawing/2014/main" id="{BDF47C8E-7548-B202-4E19-19B3243DE3D8}"/>
              </a:ext>
            </a:extLst>
          </p:cNvPr>
          <p:cNvGrpSpPr/>
          <p:nvPr/>
        </p:nvGrpSpPr>
        <p:grpSpPr>
          <a:xfrm>
            <a:off x="-77782" y="9250712"/>
            <a:ext cx="520036" cy="735824"/>
            <a:chOff x="76200" y="-1372279"/>
            <a:chExt cx="1351382" cy="2108879"/>
          </a:xfrm>
        </p:grpSpPr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3D9A6207-B8C4-2B73-5EAD-887E35A184BC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4A4201DD-59F1-1C6E-45E7-1516ADDAF68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A2B8D8ED-0B8F-6F88-2C95-D1F458D20A38}"/>
              </a:ext>
            </a:extLst>
          </p:cNvPr>
          <p:cNvGrpSpPr/>
          <p:nvPr/>
        </p:nvGrpSpPr>
        <p:grpSpPr>
          <a:xfrm>
            <a:off x="-77782" y="9856813"/>
            <a:ext cx="520036" cy="735824"/>
            <a:chOff x="76200" y="-1372279"/>
            <a:chExt cx="1351382" cy="2108879"/>
          </a:xfrm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0142155B-5A1A-FA33-8E1A-F410AAD8E323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30CAAE8F-71EA-71BC-120D-B6D6D359590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84B8502-A670-B2D3-AAC8-B1251E0A1D87}"/>
              </a:ext>
            </a:extLst>
          </p:cNvPr>
          <p:cNvSpPr/>
          <p:nvPr/>
        </p:nvSpPr>
        <p:spPr>
          <a:xfrm>
            <a:off x="9261004" y="-114300"/>
            <a:ext cx="8991600" cy="104013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EDEB61C-A5F9-AF49-E372-2EE0273FC20E}"/>
              </a:ext>
            </a:extLst>
          </p:cNvPr>
          <p:cNvSpPr/>
          <p:nvPr/>
        </p:nvSpPr>
        <p:spPr>
          <a:xfrm>
            <a:off x="10210800" y="884583"/>
            <a:ext cx="7315200" cy="8300033"/>
          </a:xfrm>
          <a:prstGeom prst="roundRect">
            <a:avLst/>
          </a:prstGeom>
          <a:solidFill>
            <a:schemeClr val="bg1"/>
          </a:solidFill>
          <a:ln>
            <a:solidFill>
              <a:srgbClr val="FE4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A14941-BFC6-1739-1478-87DB320F7B3B}"/>
              </a:ext>
            </a:extLst>
          </p:cNvPr>
          <p:cNvSpPr txBox="1"/>
          <p:nvPr/>
        </p:nvSpPr>
        <p:spPr>
          <a:xfrm>
            <a:off x="1255034" y="723900"/>
            <a:ext cx="6974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0000"/>
                </a:solidFill>
                <a:latin typeface="Montserrat ExtraBold" panose="00000900000000000000" pitchFamily="2" charset="-52"/>
              </a:rPr>
              <a:t>Игра судоку-лотерея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A2E3E-C914-6FC6-C3F4-6F8E17259CBB}"/>
              </a:ext>
            </a:extLst>
          </p:cNvPr>
          <p:cNvSpPr txBox="1"/>
          <p:nvPr/>
        </p:nvSpPr>
        <p:spPr>
          <a:xfrm>
            <a:off x="1255034" y="1493341"/>
            <a:ext cx="6136366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entury Gothic" panose="020B0502020202020204" pitchFamily="34" charset="0"/>
              </a:rPr>
              <a:t>Правила</a:t>
            </a:r>
          </a:p>
          <a:p>
            <a:r>
              <a:rPr lang="ru-RU" sz="2800" dirty="0">
                <a:latin typeface="Century Gothic" panose="020B0502020202020204" pitchFamily="34" charset="0"/>
              </a:rPr>
              <a:t>Заполнение в соответствии с правилами классического судоку</a:t>
            </a:r>
          </a:p>
          <a:p>
            <a:endParaRPr lang="ru-RU" sz="2800" dirty="0">
              <a:latin typeface="Century Gothic" panose="020B0502020202020204" pitchFamily="34" charset="0"/>
            </a:endParaRPr>
          </a:p>
          <a:p>
            <a:r>
              <a:rPr lang="ru-RU" sz="3200" b="1" dirty="0">
                <a:latin typeface="Century Gothic" panose="020B0502020202020204" pitchFamily="34" charset="0"/>
              </a:rPr>
              <a:t>Получение бонусов за заполнение: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Столбца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Строки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Квадрата 3х3</a:t>
            </a:r>
          </a:p>
          <a:p>
            <a:endParaRPr lang="ru-RU" sz="3200" b="1" dirty="0">
              <a:latin typeface="Century Gothic" panose="020B0502020202020204" pitchFamily="34" charset="0"/>
            </a:endParaRPr>
          </a:p>
          <a:p>
            <a:r>
              <a:rPr lang="ru-RU" sz="3200" b="1" dirty="0">
                <a:latin typeface="Century Gothic" panose="020B0502020202020204" pitchFamily="34" charset="0"/>
              </a:rPr>
              <a:t>Трата бонусов за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Получение новой цифры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Пропуск ходов</a:t>
            </a:r>
          </a:p>
          <a:p>
            <a:endParaRPr lang="ru-RU" sz="3200" b="1" dirty="0">
              <a:latin typeface="Century Gothic" panose="020B0502020202020204" pitchFamily="34" charset="0"/>
            </a:endParaRPr>
          </a:p>
          <a:p>
            <a:r>
              <a:rPr lang="ru-RU" sz="3200" b="1" dirty="0">
                <a:latin typeface="Century Gothic" panose="020B0502020202020204" pitchFamily="34" charset="0"/>
              </a:rPr>
              <a:t>Преимущества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Требует стратегического рационального подхода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Увлекает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4F0DE6-63BF-2F6E-98DA-961CD1C5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343" y="1785469"/>
            <a:ext cx="5830114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7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50215-7E93-0EF8-2A15-AAA3165E1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2F4528-1B77-8E1C-CE2D-0CD97E15B44D}"/>
              </a:ext>
            </a:extLst>
          </p:cNvPr>
          <p:cNvSpPr/>
          <p:nvPr/>
        </p:nvSpPr>
        <p:spPr>
          <a:xfrm>
            <a:off x="1" y="-18435"/>
            <a:ext cx="8915400" cy="55429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96F9448-C5C0-ED71-8AA9-CFAA9FBB19DC}"/>
              </a:ext>
            </a:extLst>
          </p:cNvPr>
          <p:cNvSpPr/>
          <p:nvPr/>
        </p:nvSpPr>
        <p:spPr>
          <a:xfrm>
            <a:off x="8239214" y="4000500"/>
            <a:ext cx="10048785" cy="6286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2645D49-F43E-D14B-3012-B8E41C3C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482" y="4172110"/>
            <a:ext cx="8554644" cy="6011114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A6EFD6D-32C0-D74F-B1FF-3142B6CC4640}"/>
              </a:ext>
            </a:extLst>
          </p:cNvPr>
          <p:cNvSpPr/>
          <p:nvPr/>
        </p:nvSpPr>
        <p:spPr>
          <a:xfrm>
            <a:off x="9756304" y="4275886"/>
            <a:ext cx="8001000" cy="590733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0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5F61213-0C93-F8D0-D87D-0DC59740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08" y="679177"/>
            <a:ext cx="8915400" cy="40833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609375-08C4-06DF-1DBF-DF412D0CE4AE}"/>
              </a:ext>
            </a:extLst>
          </p:cNvPr>
          <p:cNvSpPr txBox="1"/>
          <p:nvPr/>
        </p:nvSpPr>
        <p:spPr>
          <a:xfrm>
            <a:off x="9630697" y="266700"/>
            <a:ext cx="7854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rgbClr val="FF0000"/>
                </a:solidFill>
                <a:latin typeface="Montserrat ExtraBold" panose="00000900000000000000" pitchFamily="2" charset="-52"/>
              </a:rPr>
              <a:t>Игра "Сапер +" или же "стой или ищи"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C193F-D56A-4975-DE8A-D2DB67A45C95}"/>
              </a:ext>
            </a:extLst>
          </p:cNvPr>
          <p:cNvSpPr txBox="1"/>
          <p:nvPr/>
        </p:nvSpPr>
        <p:spPr>
          <a:xfrm>
            <a:off x="192299" y="6007090"/>
            <a:ext cx="78546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FF0000"/>
                </a:solidFill>
                <a:latin typeface="Montserrat ExtraBold" panose="00000900000000000000" pitchFamily="2" charset="-52"/>
              </a:rPr>
              <a:t>Выбор сложности, описание и правила</a:t>
            </a:r>
          </a:p>
        </p:txBody>
      </p:sp>
    </p:spTree>
    <p:extLst>
      <p:ext uri="{BB962C8B-B14F-4D97-AF65-F5344CB8AC3E}">
        <p14:creationId xmlns:p14="http://schemas.microsoft.com/office/powerpoint/2010/main" val="121674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57B68-6360-5AA1-3DB8-8B3876FB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81BFB1-6689-855E-6067-FC9C6E7D2CFC}"/>
              </a:ext>
            </a:extLst>
          </p:cNvPr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B538233-09BE-DBB7-E0BA-9865A5370E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92F5966-88C7-6116-07DB-B36B985F379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B5EE7A5-BC3E-BB3A-3C53-51E4D45A919F}"/>
              </a:ext>
            </a:extLst>
          </p:cNvPr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19BC814-795E-A3F4-4962-FA686D3D4B9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86D84A5-60DA-24D5-37C6-2DAA946F219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B8A5E5-EC42-7E45-E94F-9DAB19F94766}"/>
              </a:ext>
            </a:extLst>
          </p:cNvPr>
          <p:cNvSpPr txBox="1"/>
          <p:nvPr/>
        </p:nvSpPr>
        <p:spPr>
          <a:xfrm>
            <a:off x="2948998" y="491839"/>
            <a:ext cx="113815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kern="100" dirty="0">
                <a:solidFill>
                  <a:srgbClr val="C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Экономическое обоснование лотереи «Судоку»</a:t>
            </a:r>
            <a:endParaRPr lang="ru-RU" sz="4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Круг: прозрачная заливка 21">
            <a:extLst>
              <a:ext uri="{FF2B5EF4-FFF2-40B4-BE49-F238E27FC236}">
                <a16:creationId xmlns:a16="http://schemas.microsoft.com/office/drawing/2014/main" id="{9A8E0915-8F0D-19E9-1033-1E65C45BECE5}"/>
              </a:ext>
            </a:extLst>
          </p:cNvPr>
          <p:cNvSpPr/>
          <p:nvPr/>
        </p:nvSpPr>
        <p:spPr>
          <a:xfrm>
            <a:off x="13632609" y="7429500"/>
            <a:ext cx="6103191" cy="6207363"/>
          </a:xfrm>
          <a:prstGeom prst="donut">
            <a:avLst>
              <a:gd name="adj" fmla="val 100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62984C-AFF5-EAF2-520C-F755BF382339}"/>
                  </a:ext>
                </a:extLst>
              </p:cNvPr>
              <p:cNvSpPr txBox="1"/>
              <p:nvPr/>
            </p:nvSpPr>
            <p:spPr>
              <a:xfrm>
                <a:off x="2952310" y="2476500"/>
                <a:ext cx="10763689" cy="8046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3600" dirty="0">
                    <a:latin typeface="Century Gothic" panose="020B0502020202020204" pitchFamily="34" charset="0"/>
                  </a:rPr>
                  <a:t>Условие прибыли для лотереи «Судоку» выражается формулой: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1" i="1" kern="10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𝑷𝒃</m:t>
                      </m:r>
                      <m:r>
                        <a:rPr lang="ru-RU" sz="3600" b="1" i="1" kern="10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ru-RU" sz="3600" b="1" i="1" kern="1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3600" b="1" i="1" kern="1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3600" b="1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600" b="1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ru-RU" sz="3600" b="1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3600" b="1" i="1" kern="1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3600" b="1" i="1" kern="1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𝑭</m:t>
                          </m:r>
                          <m:r>
                            <a:rPr lang="ru-RU" sz="3600" b="1" i="1" kern="1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)⋅</m:t>
                          </m:r>
                          <m:sSub>
                            <m:sSubPr>
                              <m:ctrlPr>
                                <a:rPr lang="ru-RU" sz="3600" b="1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600" b="1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ru-RU" sz="3600" b="1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r>
                            <a:rPr lang="en-US" sz="3600" b="1" i="1" kern="100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ru-RU" sz="3600" b="1" kern="100" dirty="0">
                  <a:effectLst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ru-RU" sz="3600" b="1" i="1" kern="10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36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ru-RU" sz="36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  <m:r>
                      <a:rPr lang="en-US" sz="3600" b="1" i="1" kern="1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3600" b="1" i="1" kern="1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r>
                  <a:rPr lang="en-US" sz="3600" b="1" kern="100" dirty="0">
                    <a:solidFill>
                      <a:srgbClr val="C00000"/>
                    </a:solidFill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3600" kern="100" dirty="0"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ru-RU" sz="3600" dirty="0">
                    <a:latin typeface="Century Gothic" panose="020B0502020202020204" pitchFamily="34" charset="0"/>
                  </a:rPr>
                  <a:t>Количество клеток, которые нужно заполнить(количество ходов)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3600" b="1" i="1" kern="10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6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ru-RU" sz="36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ru-RU" sz="3600" b="1" dirty="0">
                    <a:solidFill>
                      <a:srgbClr val="C00000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ru-RU" sz="3600" dirty="0">
                    <a:latin typeface="Century Gothic" panose="020B0502020202020204" pitchFamily="34" charset="0"/>
                  </a:rPr>
                  <a:t>= Стоимость каждого хода 		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ru-RU" sz="3600" b="1" i="1" kern="10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36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ru-RU" sz="36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3600" b="1" dirty="0">
                    <a:solidFill>
                      <a:srgbClr val="C00000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ru-RU" sz="3600" dirty="0">
                    <a:latin typeface="Century Gothic" panose="020B0502020202020204" pitchFamily="34" charset="0"/>
                  </a:rPr>
                  <a:t>= Количество блоков</a:t>
                </a:r>
                <a:endParaRPr lang="en-US" sz="3600" dirty="0">
                  <a:latin typeface="Century Gothic" panose="020B0502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6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3600" dirty="0">
                    <a:latin typeface="Century Gothic" panose="020B0502020202020204" pitchFamily="34" charset="0"/>
                  </a:rPr>
                  <a:t> </a:t>
                </a:r>
                <a:r>
                  <a:rPr lang="en-US" sz="3600" dirty="0">
                    <a:latin typeface="Century Gothic" panose="020B0502020202020204" pitchFamily="34" charset="0"/>
                  </a:rPr>
                  <a:t>=</a:t>
                </a:r>
                <a:r>
                  <a:rPr lang="en-US" sz="3600" dirty="0">
                    <a:solidFill>
                      <a:srgbClr val="C00000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ru-RU" sz="3600" dirty="0">
                    <a:latin typeface="Century Gothic" panose="020B0502020202020204" pitchFamily="34" charset="0"/>
                  </a:rPr>
                  <a:t>максимальное количество блоков, которые можно заполнить за все ходы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ru-RU" sz="48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𝒌</m:t>
                    </m:r>
                    <m:r>
                      <a:rPr lang="ru-RU" sz="48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4800" b="1" i="1" kern="10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48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48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ru-RU" sz="48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48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48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𝑭</m:t>
                        </m:r>
                      </m:num>
                      <m:den>
                        <m:sSup>
                          <m:sSupPr>
                            <m:ctrlPr>
                              <a:rPr lang="ru-RU" sz="48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48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ru-RU" sz="4800" b="1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4800" b="1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4800" b="1" i="1" kern="10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sz="4800" b="1" i="1" kern="10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ru-RU" sz="4800" b="1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4800" b="1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ru-RU" sz="4800" b="1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b="1" kern="100" dirty="0">
                    <a:solidFill>
                      <a:srgbClr val="C00000"/>
                    </a:solidFill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ru-RU" sz="4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ru-RU" sz="4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600" b="1" kern="100" dirty="0">
                    <a:solidFill>
                      <a:srgbClr val="C00000"/>
                    </a:solidFill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3600" b="1" kern="100" dirty="0">
                  <a:solidFill>
                    <a:srgbClr val="C00000"/>
                  </a:solidFill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3600" dirty="0">
                  <a:latin typeface="Century Gothic" panose="020B0502020202020204" pitchFamily="34" charset="0"/>
                </a:endParaRPr>
              </a:p>
              <a:p>
                <a:endParaRPr lang="ru-RU" sz="3600" kern="100" dirty="0">
                  <a:effectLst/>
                  <a:latin typeface="Century Gothic" panose="020B0502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62984C-AFF5-EAF2-520C-F755BF382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0" y="2476500"/>
                <a:ext cx="10763689" cy="8046818"/>
              </a:xfrm>
              <a:prstGeom prst="rect">
                <a:avLst/>
              </a:prstGeom>
              <a:blipFill>
                <a:blip r:embed="rId2"/>
                <a:stretch>
                  <a:fillRect l="-1699" t="-1136" r="-17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D72BCD0-A987-1F96-0631-0556B1AF5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2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68400" y="1230899"/>
            <a:ext cx="3759915" cy="37599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367ED4-D6F3-1E68-81AA-0630283DC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0231" y="8131631"/>
            <a:ext cx="2789381" cy="27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5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17811" y="541128"/>
            <a:ext cx="18211800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ru-RU" sz="9600" dirty="0" err="1">
                <a:latin typeface="Arial Black" panose="020B0A04020102020204" pitchFamily="34" charset="0"/>
              </a:rPr>
              <a:t>Скринкаст</a:t>
            </a:r>
            <a:r>
              <a:rPr lang="ru-RU" sz="9600" dirty="0">
                <a:latin typeface="Arial Black" panose="020B0A04020102020204" pitchFamily="34" charset="0"/>
              </a:rPr>
              <a:t> решения</a:t>
            </a:r>
            <a:endParaRPr lang="en-US" sz="9396" dirty="0">
              <a:solidFill>
                <a:srgbClr val="FF4454"/>
              </a:solidFill>
              <a:latin typeface="Arial Black" panose="020B0A04020102020204" pitchFamily="34" charset="0"/>
              <a:ea typeface="Anton"/>
              <a:cs typeface="Anton"/>
              <a:sym typeface="Anton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6607706" y="2081606"/>
            <a:ext cx="712885" cy="71288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Табличка 10">
            <a:extLst>
              <a:ext uri="{FF2B5EF4-FFF2-40B4-BE49-F238E27FC236}">
                <a16:creationId xmlns:a16="http://schemas.microsoft.com/office/drawing/2014/main" id="{38400643-E4B9-3D69-447E-38443C44DEAF}"/>
              </a:ext>
            </a:extLst>
          </p:cNvPr>
          <p:cNvSpPr/>
          <p:nvPr/>
        </p:nvSpPr>
        <p:spPr>
          <a:xfrm>
            <a:off x="990600" y="2247900"/>
            <a:ext cx="16263158" cy="7620000"/>
          </a:xfrm>
          <a:prstGeom prst="plaque">
            <a:avLst/>
          </a:prstGeom>
          <a:solidFill>
            <a:srgbClr val="FE4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screencast">
            <a:hlinkClick r:id="" action="ppaction://media"/>
            <a:extLst>
              <a:ext uri="{FF2B5EF4-FFF2-40B4-BE49-F238E27FC236}">
                <a16:creationId xmlns:a16="http://schemas.microsoft.com/office/drawing/2014/main" id="{9553325B-8953-FE27-806D-B2A9996DD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3916" y="2625390"/>
            <a:ext cx="11876526" cy="667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AA19AC-012C-80AD-3BD0-305CE3C8F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CFF20F8-48BA-4D7C-C379-019DF10FC72D}"/>
              </a:ext>
            </a:extLst>
          </p:cNvPr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C839A44-35DA-FF62-E61E-CC0E3B23E6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CA92EB-C29D-E7CA-F62F-5B4B35F7E7A9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17EA0EB-36BD-03E9-7F1D-8280E959A4B5}"/>
              </a:ext>
            </a:extLst>
          </p:cNvPr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32D1DF-936B-F4E3-D518-775486FD0A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8A6E6A1-8351-C025-6D35-78C099A5712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B9E0CB3-36EC-FF16-8C0B-6AF9F4EC81B4}"/>
              </a:ext>
            </a:extLst>
          </p:cNvPr>
          <p:cNvSpPr txBox="1"/>
          <p:nvPr/>
        </p:nvSpPr>
        <p:spPr>
          <a:xfrm>
            <a:off x="2545074" y="815118"/>
            <a:ext cx="11381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 err="1">
                <a:solidFill>
                  <a:srgbClr val="C00000"/>
                </a:solidFill>
                <a:latin typeface="Montserrat ExtraBold" panose="00000900000000000000" pitchFamily="2" charset="-52"/>
              </a:rPr>
              <a:t>Киллерфичи</a:t>
            </a:r>
            <a:endParaRPr lang="ru-RU" sz="9600" dirty="0">
              <a:solidFill>
                <a:srgbClr val="C00000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21" name="Круг: прозрачная заливка 20">
            <a:extLst>
              <a:ext uri="{FF2B5EF4-FFF2-40B4-BE49-F238E27FC236}">
                <a16:creationId xmlns:a16="http://schemas.microsoft.com/office/drawing/2014/main" id="{35203D6E-A488-F2AA-D6AE-4C6A08CD29EE}"/>
              </a:ext>
            </a:extLst>
          </p:cNvPr>
          <p:cNvSpPr/>
          <p:nvPr/>
        </p:nvSpPr>
        <p:spPr>
          <a:xfrm>
            <a:off x="11811000" y="5557464"/>
            <a:ext cx="9336948" cy="9209347"/>
          </a:xfrm>
          <a:prstGeom prst="donut">
            <a:avLst>
              <a:gd name="adj" fmla="val 10092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Круг: прозрачная заливка 21">
            <a:extLst>
              <a:ext uri="{FF2B5EF4-FFF2-40B4-BE49-F238E27FC236}">
                <a16:creationId xmlns:a16="http://schemas.microsoft.com/office/drawing/2014/main" id="{7DC372FB-72F7-1F35-DCD6-C3D8E069BDC3}"/>
              </a:ext>
            </a:extLst>
          </p:cNvPr>
          <p:cNvSpPr/>
          <p:nvPr/>
        </p:nvSpPr>
        <p:spPr>
          <a:xfrm>
            <a:off x="13632609" y="7429500"/>
            <a:ext cx="6103191" cy="6207363"/>
          </a:xfrm>
          <a:prstGeom prst="donut">
            <a:avLst>
              <a:gd name="adj" fmla="val 100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A9D919-DFBD-859C-2F0F-4B538EE5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863" y="266700"/>
            <a:ext cx="4876800" cy="4876800"/>
          </a:xfrm>
          <a:prstGeom prst="rect">
            <a:avLst/>
          </a:prstGeom>
        </p:spPr>
      </p:pic>
      <p:sp>
        <p:nvSpPr>
          <p:cNvPr id="8" name="Табличка 7">
            <a:extLst>
              <a:ext uri="{FF2B5EF4-FFF2-40B4-BE49-F238E27FC236}">
                <a16:creationId xmlns:a16="http://schemas.microsoft.com/office/drawing/2014/main" id="{C3317DBC-C55C-5129-5AE1-1B32FA89D80C}"/>
              </a:ext>
            </a:extLst>
          </p:cNvPr>
          <p:cNvSpPr/>
          <p:nvPr/>
        </p:nvSpPr>
        <p:spPr>
          <a:xfrm>
            <a:off x="1723573" y="3596135"/>
            <a:ext cx="9109747" cy="4114800"/>
          </a:xfrm>
          <a:prstGeom prst="plaque">
            <a:avLst/>
          </a:prstGeom>
          <a:solidFill>
            <a:srgbClr val="FE4252"/>
          </a:solidFill>
          <a:ln>
            <a:solidFill>
              <a:srgbClr val="FDEA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Century Gothic" panose="020B0502020202020204" pitchFamily="34" charset="0"/>
              </a:rPr>
              <a:t>Рассылка уведомления о лотереях через ТГ-бот для </a:t>
            </a:r>
            <a:r>
              <a:rPr lang="en-US" sz="3600" dirty="0">
                <a:latin typeface="Century Gothic" panose="020B0502020202020204" pitchFamily="34" charset="0"/>
              </a:rPr>
              <a:t>VIP-</a:t>
            </a:r>
            <a:r>
              <a:rPr lang="ru-RU" sz="3600" dirty="0">
                <a:latin typeface="Century Gothic" panose="020B0502020202020204" pitchFamily="34" charset="0"/>
              </a:rPr>
              <a:t>пользователей! </a:t>
            </a:r>
          </a:p>
        </p:txBody>
      </p:sp>
    </p:spTree>
    <p:extLst>
      <p:ext uri="{BB962C8B-B14F-4D97-AF65-F5344CB8AC3E}">
        <p14:creationId xmlns:p14="http://schemas.microsoft.com/office/powerpoint/2010/main" val="99181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94D497-4313-978E-5424-D64876B9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3617AFCE-F910-C107-2E40-CEDBFB6E0217}"/>
              </a:ext>
            </a:extLst>
          </p:cNvPr>
          <p:cNvGrpSpPr/>
          <p:nvPr/>
        </p:nvGrpSpPr>
        <p:grpSpPr>
          <a:xfrm>
            <a:off x="17221200" y="342900"/>
            <a:ext cx="399568" cy="399568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05FB9F5-D9F2-415F-B66B-258A0A25A7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CFCB1D7-CB17-2D4B-8138-C55C00A5D56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oup 23">
            <a:extLst>
              <a:ext uri="{FF2B5EF4-FFF2-40B4-BE49-F238E27FC236}">
                <a16:creationId xmlns:a16="http://schemas.microsoft.com/office/drawing/2014/main" id="{39F20BAE-117D-9D2A-7357-AC6ED85C3A37}"/>
              </a:ext>
            </a:extLst>
          </p:cNvPr>
          <p:cNvGrpSpPr/>
          <p:nvPr/>
        </p:nvGrpSpPr>
        <p:grpSpPr>
          <a:xfrm>
            <a:off x="-87377" y="8143974"/>
            <a:ext cx="520036" cy="735824"/>
            <a:chOff x="76200" y="-1372279"/>
            <a:chExt cx="1351382" cy="2108879"/>
          </a:xfrm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A5606AE6-3AFC-BB22-CBD8-4BAD403F6B3E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5C87CA70-FE60-4DD6-EA23-2AB3797F443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23">
            <a:extLst>
              <a:ext uri="{FF2B5EF4-FFF2-40B4-BE49-F238E27FC236}">
                <a16:creationId xmlns:a16="http://schemas.microsoft.com/office/drawing/2014/main" id="{C43F369E-30DD-7FCF-B5F6-6D116A5E882B}"/>
              </a:ext>
            </a:extLst>
          </p:cNvPr>
          <p:cNvGrpSpPr/>
          <p:nvPr/>
        </p:nvGrpSpPr>
        <p:grpSpPr>
          <a:xfrm>
            <a:off x="-81493" y="8680904"/>
            <a:ext cx="520036" cy="735824"/>
            <a:chOff x="76200" y="-1372279"/>
            <a:chExt cx="1351382" cy="2108879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1D29459-A896-C23D-8F32-FC93547D3583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6FE0D096-439F-E914-91D9-07E04566C43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4" name="Group 23">
            <a:extLst>
              <a:ext uri="{FF2B5EF4-FFF2-40B4-BE49-F238E27FC236}">
                <a16:creationId xmlns:a16="http://schemas.microsoft.com/office/drawing/2014/main" id="{57FC88B3-8EB5-899E-1F2F-CF82CC92D55C}"/>
              </a:ext>
            </a:extLst>
          </p:cNvPr>
          <p:cNvGrpSpPr/>
          <p:nvPr/>
        </p:nvGrpSpPr>
        <p:grpSpPr>
          <a:xfrm>
            <a:off x="-77782" y="9250712"/>
            <a:ext cx="520036" cy="735824"/>
            <a:chOff x="76200" y="-1372279"/>
            <a:chExt cx="1351382" cy="2108879"/>
          </a:xfrm>
        </p:grpSpPr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EC7E11FB-62D8-B514-15F0-58598766F6D4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291A561A-6522-9EF5-DD6F-AB9ABBD8874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2D7380A6-02C8-65B4-E138-97C5B73FA757}"/>
              </a:ext>
            </a:extLst>
          </p:cNvPr>
          <p:cNvGrpSpPr/>
          <p:nvPr/>
        </p:nvGrpSpPr>
        <p:grpSpPr>
          <a:xfrm>
            <a:off x="-77782" y="9856813"/>
            <a:ext cx="520036" cy="735824"/>
            <a:chOff x="76200" y="-1372279"/>
            <a:chExt cx="1351382" cy="2108879"/>
          </a:xfrm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AA8C0C1-157F-7198-F8A6-C75154F1C3ED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27220216-9E66-5A18-34A4-B1800F33051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4912D2-A512-1AFC-8DE7-8D6BD11C657C}"/>
              </a:ext>
            </a:extLst>
          </p:cNvPr>
          <p:cNvSpPr txBox="1"/>
          <p:nvPr/>
        </p:nvSpPr>
        <p:spPr>
          <a:xfrm>
            <a:off x="-228600" y="1571787"/>
            <a:ext cx="9550597" cy="601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3400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C00000"/>
                </a:solidFill>
                <a:latin typeface="Arial Black" panose="020B0A04020102020204" pitchFamily="34" charset="0"/>
                <a:ea typeface="Open Sans"/>
                <a:cs typeface="Open Sans"/>
                <a:sym typeface="Open Sans"/>
              </a:rPr>
              <a:t>TELEGRAM BOT^^</a:t>
            </a:r>
            <a:endParaRPr lang="ru-RU" sz="4400" u="none" strike="noStrike" dirty="0">
              <a:solidFill>
                <a:srgbClr val="C00000"/>
              </a:solidFill>
              <a:latin typeface="Arial Black" panose="020B0A040201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FF18B-8F88-E587-32CA-856A8AAD007B}"/>
              </a:ext>
            </a:extLst>
          </p:cNvPr>
          <p:cNvSpPr txBox="1"/>
          <p:nvPr/>
        </p:nvSpPr>
        <p:spPr>
          <a:xfrm>
            <a:off x="1042258" y="2944840"/>
            <a:ext cx="8279739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1029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4000" b="1" i="0" dirty="0">
                <a:effectLst/>
                <a:latin typeface="Century Gothic" panose="020B0502020202020204" pitchFamily="34" charset="0"/>
              </a:rPr>
              <a:t>Проверка баланса</a:t>
            </a:r>
            <a:endParaRPr lang="ru-RU" sz="4000" b="0" i="0" dirty="0">
              <a:effectLst/>
              <a:latin typeface="Century Gothic" panose="020B0502020202020204" pitchFamily="34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4000" b="1" i="0" dirty="0">
                <a:effectLst/>
                <a:latin typeface="Century Gothic" panose="020B0502020202020204" pitchFamily="34" charset="0"/>
              </a:rPr>
              <a:t>Управление уведомлениями</a:t>
            </a:r>
            <a:endParaRPr lang="ru-RU" sz="4000" b="0" i="0" dirty="0">
              <a:effectLst/>
              <a:latin typeface="Century Gothic" panose="020B0502020202020204" pitchFamily="34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4000" b="1" i="0" dirty="0">
                <a:effectLst/>
                <a:latin typeface="Century Gothic" panose="020B0502020202020204" pitchFamily="34" charset="0"/>
              </a:rPr>
              <a:t>Приобретение ВИП статуса</a:t>
            </a:r>
            <a:endParaRPr lang="ru-RU" sz="4000" b="0" i="0" dirty="0">
              <a:effectLst/>
              <a:latin typeface="Century Gothic" panose="020B0502020202020204" pitchFamily="34" charset="0"/>
            </a:endParaRPr>
          </a:p>
          <a:p>
            <a:endParaRPr lang="ru-RU" sz="28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211D81F-3DCF-D9E3-11A0-1F40B4FA4F63}"/>
              </a:ext>
            </a:extLst>
          </p:cNvPr>
          <p:cNvSpPr/>
          <p:nvPr/>
        </p:nvSpPr>
        <p:spPr>
          <a:xfrm>
            <a:off x="9677400" y="1333500"/>
            <a:ext cx="7620000" cy="7673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C887D2-C691-766E-3A05-C2C69B31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32" y="1373536"/>
            <a:ext cx="6806349" cy="81777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C80B56-0B5A-5BCC-2244-F279FC43E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09" y="3941683"/>
            <a:ext cx="4037545" cy="77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9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F9615-FC47-32F8-B3B5-C4A87344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6BB8F652-4B34-4B90-A307-B054FE42E8D4}"/>
              </a:ext>
            </a:extLst>
          </p:cNvPr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49BEB20-DA8F-80A9-0F66-48AE9D43B7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CFA9BE7-5033-C937-117E-93C5CABF968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oup 23">
            <a:extLst>
              <a:ext uri="{FF2B5EF4-FFF2-40B4-BE49-F238E27FC236}">
                <a16:creationId xmlns:a16="http://schemas.microsoft.com/office/drawing/2014/main" id="{ED9B8B97-25CF-2993-ECAC-EEF5A1C5DF7C}"/>
              </a:ext>
            </a:extLst>
          </p:cNvPr>
          <p:cNvGrpSpPr/>
          <p:nvPr/>
        </p:nvGrpSpPr>
        <p:grpSpPr>
          <a:xfrm>
            <a:off x="-87377" y="8143974"/>
            <a:ext cx="520036" cy="735824"/>
            <a:chOff x="76200" y="-1372279"/>
            <a:chExt cx="1351382" cy="2108879"/>
          </a:xfrm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F7455EF5-5EB5-E991-9899-5902160A4875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B6246006-A3BF-1A09-AA3C-3FE5956A17E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23">
            <a:extLst>
              <a:ext uri="{FF2B5EF4-FFF2-40B4-BE49-F238E27FC236}">
                <a16:creationId xmlns:a16="http://schemas.microsoft.com/office/drawing/2014/main" id="{58DE995A-09B8-747F-4963-40EBE9C216EA}"/>
              </a:ext>
            </a:extLst>
          </p:cNvPr>
          <p:cNvGrpSpPr/>
          <p:nvPr/>
        </p:nvGrpSpPr>
        <p:grpSpPr>
          <a:xfrm>
            <a:off x="-81493" y="8680904"/>
            <a:ext cx="520036" cy="735824"/>
            <a:chOff x="76200" y="-1372279"/>
            <a:chExt cx="1351382" cy="2108879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8F9EBE67-537B-EB24-9F9F-0C027F41C8C0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48C3B52F-CBA4-1AD3-AC6D-36D897D0FEB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4" name="Group 23">
            <a:extLst>
              <a:ext uri="{FF2B5EF4-FFF2-40B4-BE49-F238E27FC236}">
                <a16:creationId xmlns:a16="http://schemas.microsoft.com/office/drawing/2014/main" id="{FC10C01E-704D-264F-937F-0B5A154D0317}"/>
              </a:ext>
            </a:extLst>
          </p:cNvPr>
          <p:cNvGrpSpPr/>
          <p:nvPr/>
        </p:nvGrpSpPr>
        <p:grpSpPr>
          <a:xfrm>
            <a:off x="-77782" y="9250712"/>
            <a:ext cx="520036" cy="735824"/>
            <a:chOff x="76200" y="-1372279"/>
            <a:chExt cx="1351382" cy="2108879"/>
          </a:xfrm>
        </p:grpSpPr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6DBA1AB-6B8E-0B1A-36A7-5B720A67A3F7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EF78C36D-C223-5148-1486-B3E36514D5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EF58F827-AA24-5C82-1F71-9D933AF491D7}"/>
              </a:ext>
            </a:extLst>
          </p:cNvPr>
          <p:cNvGrpSpPr/>
          <p:nvPr/>
        </p:nvGrpSpPr>
        <p:grpSpPr>
          <a:xfrm>
            <a:off x="-77782" y="9856813"/>
            <a:ext cx="520036" cy="735824"/>
            <a:chOff x="76200" y="-1372279"/>
            <a:chExt cx="1351382" cy="2108879"/>
          </a:xfrm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0CA49408-6B5F-E825-9478-2B132B6B8106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03631974-887E-568D-AF53-2C87CE90120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C17E1427-1F48-9B29-39AD-837416BD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20473"/>
            <a:ext cx="12651606" cy="976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181FC-C5FE-8FFB-F57A-AB4407AAEEF7}"/>
              </a:ext>
            </a:extLst>
          </p:cNvPr>
          <p:cNvSpPr txBox="1"/>
          <p:nvPr/>
        </p:nvSpPr>
        <p:spPr>
          <a:xfrm>
            <a:off x="-914400" y="673581"/>
            <a:ext cx="9550597" cy="601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3400"/>
              </a:lnSpc>
              <a:spcBef>
                <a:spcPct val="0"/>
              </a:spcBef>
            </a:pPr>
            <a:r>
              <a:rPr lang="ru-RU" sz="5400" u="none" strike="noStrike" dirty="0">
                <a:solidFill>
                  <a:srgbClr val="C00000"/>
                </a:solidFill>
                <a:latin typeface="Arial Black" panose="020B0A04020102020204" pitchFamily="34" charset="0"/>
                <a:ea typeface="Open Sans"/>
                <a:cs typeface="Open Sans"/>
                <a:sym typeface="Open Sans"/>
              </a:rPr>
              <a:t>Инфраструктура</a:t>
            </a:r>
            <a:r>
              <a:rPr lang="ru-RU" sz="4400" u="none" strike="noStrike" dirty="0">
                <a:solidFill>
                  <a:srgbClr val="FE4252"/>
                </a:solidFill>
                <a:latin typeface="Arial Black" panose="020B0A04020102020204" pitchFamily="34" charset="0"/>
                <a:ea typeface="Open Sans"/>
                <a:cs typeface="Open Sans"/>
                <a:sym typeface="Open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1561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20283" y="1086670"/>
            <a:ext cx="9938369" cy="1591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15000" b="1" i="0" dirty="0">
                <a:solidFill>
                  <a:srgbClr val="C00000"/>
                </a:solidFill>
                <a:effectLst/>
                <a:latin typeface="Anton" pitchFamily="2" charset="0"/>
              </a:rPr>
              <a:t>stack</a:t>
            </a:r>
            <a:r>
              <a:rPr lang="en-US" sz="15000" b="0" i="0" dirty="0">
                <a:solidFill>
                  <a:schemeClr val="accent6">
                    <a:lumMod val="75000"/>
                  </a:schemeClr>
                </a:solidFill>
                <a:effectLst/>
                <a:latin typeface="Anton" pitchFamily="2" charset="0"/>
              </a:rPr>
              <a:t> </a:t>
            </a:r>
            <a:endParaRPr lang="en-US" sz="15000" dirty="0">
              <a:solidFill>
                <a:schemeClr val="accent6">
                  <a:lumMod val="75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39239" y="3006836"/>
            <a:ext cx="6376161" cy="840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6"/>
              </a:lnSpc>
            </a:pPr>
            <a:r>
              <a:rPr lang="en-US" sz="6000" b="1" dirty="0">
                <a:solidFill>
                  <a:srgbClr val="C00000"/>
                </a:solidFill>
                <a:latin typeface="Montserrat ExtraBold" panose="00000900000000000000" pitchFamily="2" charset="-52"/>
              </a:rPr>
              <a:t>Front - </a:t>
            </a:r>
            <a:r>
              <a:rPr lang="en-US" sz="6000" b="1" spc="300" dirty="0">
                <a:solidFill>
                  <a:srgbClr val="C00000"/>
                </a:solidFill>
                <a:latin typeface="Montserrat ExtraBold" panose="00000900000000000000" pitchFamily="2" charset="-52"/>
              </a:rPr>
              <a:t>End</a:t>
            </a:r>
            <a:r>
              <a:rPr lang="en-US" sz="6000" b="1" dirty="0">
                <a:solidFill>
                  <a:srgbClr val="C00000"/>
                </a:solidFill>
                <a:latin typeface="Montserrat ExtraBold" panose="00000900000000000000" pitchFamily="2" charset="-52"/>
              </a:rPr>
              <a:t> </a:t>
            </a:r>
            <a:endParaRPr lang="ru-RU" sz="6000" b="1" dirty="0">
              <a:solidFill>
                <a:srgbClr val="C00000"/>
              </a:solidFill>
              <a:latin typeface="Montserrat ExtraBold" panose="00000900000000000000" pitchFamily="2" charset="-52"/>
            </a:endParaRPr>
          </a:p>
          <a:p>
            <a:pPr algn="l">
              <a:lnSpc>
                <a:spcPts val="3406"/>
              </a:lnSpc>
            </a:pPr>
            <a:endParaRPr lang="en-US" sz="2433" b="1" spc="155" dirty="0">
              <a:solidFill>
                <a:srgbClr val="C00000"/>
              </a:solidFill>
              <a:latin typeface="Montserrat ExtraBold" panose="00000900000000000000" pitchFamily="2" charset="-52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09374" y="3596135"/>
            <a:ext cx="5331574" cy="246221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285750" lvl="0" indent="-28575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u="none" strike="noStrike" dirty="0">
                <a:solidFill>
                  <a:srgbClr val="C00000"/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 React</a:t>
            </a:r>
            <a:endParaRPr lang="ru-RU" sz="4000" b="1" u="none" strike="noStrike" dirty="0">
              <a:solidFill>
                <a:srgbClr val="C00000"/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  <a:p>
            <a:pPr marL="285750" lvl="0" indent="-28575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u="none" strike="noStrike" dirty="0" err="1">
                <a:solidFill>
                  <a:srgbClr val="C00000"/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NextJS</a:t>
            </a:r>
            <a:endParaRPr lang="ru-RU" sz="4000" b="1" u="none" strike="noStrike" dirty="0">
              <a:solidFill>
                <a:srgbClr val="C00000"/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  <a:p>
            <a:pPr marL="285750" lvl="0" indent="-28575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u="none" strike="noStrike" dirty="0">
                <a:solidFill>
                  <a:srgbClr val="C00000"/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Material UI</a:t>
            </a:r>
            <a:endParaRPr lang="ru-RU" sz="4000" b="1" u="none" strike="noStrike" dirty="0">
              <a:solidFill>
                <a:srgbClr val="C00000"/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  <a:p>
            <a:pPr marL="285750" lvl="0" indent="-28575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u="none" strike="noStrike" dirty="0">
                <a:solidFill>
                  <a:srgbClr val="C00000"/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SCSS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06831" y="2635192"/>
            <a:ext cx="70866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rial Black" panose="020B0A04020102020204" pitchFamily="34" charset="0"/>
              </a:rPr>
              <a:t>Back - End</a:t>
            </a:r>
            <a:endParaRPr lang="ru-RU" sz="60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91800" y="3739348"/>
            <a:ext cx="6986401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400" u="none" strike="noStrike" dirty="0">
                <a:solidFill>
                  <a:srgbClr val="C00000">
                    <a:alpha val="80000"/>
                  </a:srgbClr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NodeJS</a:t>
            </a:r>
            <a:endParaRPr lang="ru-RU" sz="4400" u="none" strike="noStrike" dirty="0">
              <a:solidFill>
                <a:srgbClr val="C00000">
                  <a:alpha val="80000"/>
                </a:srgbClr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400" u="none" strike="noStrike" dirty="0">
                <a:solidFill>
                  <a:srgbClr val="C00000">
                    <a:alpha val="80000"/>
                  </a:srgbClr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Express</a:t>
            </a:r>
            <a:endParaRPr lang="ru-RU" sz="4400" u="none" strike="noStrike" dirty="0">
              <a:solidFill>
                <a:srgbClr val="C00000">
                  <a:alpha val="80000"/>
                </a:srgbClr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400" u="none" strike="noStrike" dirty="0" err="1">
                <a:solidFill>
                  <a:srgbClr val="C00000">
                    <a:alpha val="80000"/>
                  </a:srgbClr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Sequelize</a:t>
            </a:r>
            <a:endParaRPr lang="ru-RU" sz="4400" u="none" strike="noStrike" dirty="0">
              <a:solidFill>
                <a:srgbClr val="C00000">
                  <a:alpha val="80000"/>
                </a:srgbClr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400" u="none" strike="noStrike" dirty="0">
                <a:solidFill>
                  <a:srgbClr val="C00000">
                    <a:alpha val="80000"/>
                  </a:srgbClr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PostgreSQL </a:t>
            </a:r>
            <a:endParaRPr lang="ru-RU" sz="4400" u="none" strike="noStrike" dirty="0">
              <a:solidFill>
                <a:srgbClr val="C00000">
                  <a:alpha val="80000"/>
                </a:srgbClr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400" u="none" strike="noStrike" dirty="0">
                <a:solidFill>
                  <a:srgbClr val="C00000">
                    <a:alpha val="80000"/>
                  </a:srgbClr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Socket io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39239" y="6647647"/>
            <a:ext cx="3288615" cy="52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6000" b="1" spc="155" dirty="0">
                <a:solidFill>
                  <a:srgbClr val="C00000"/>
                </a:solidFill>
                <a:latin typeface="Arial Black" panose="020B0A04020102020204" pitchFamily="34" charset="0"/>
                <a:ea typeface="Montserrat Bold"/>
                <a:cs typeface="Montserrat Bold"/>
                <a:sym typeface="Montserrat Bold"/>
              </a:rPr>
              <a:t>DevOps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39239" y="7429500"/>
            <a:ext cx="6986401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400" u="none" strike="noStrike" dirty="0">
                <a:solidFill>
                  <a:srgbClr val="C00000"/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Docker Compose </a:t>
            </a:r>
            <a:endParaRPr lang="ru-RU" sz="4400" u="none" strike="noStrike" dirty="0">
              <a:solidFill>
                <a:srgbClr val="C00000"/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400" u="none" strike="noStrike" dirty="0">
                <a:solidFill>
                  <a:srgbClr val="C00000"/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Nginx</a:t>
            </a:r>
            <a:endParaRPr lang="ru-RU" sz="4400" u="none" strike="noStrike" dirty="0">
              <a:solidFill>
                <a:srgbClr val="C00000"/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  <a:p>
            <a:pPr marL="342900" lvl="0" indent="-342900" algn="l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400" u="none" strike="noStrike" dirty="0" err="1">
                <a:solidFill>
                  <a:srgbClr val="C00000"/>
                </a:solidFill>
                <a:latin typeface="Montserrat ExtraBold" panose="00000900000000000000" pitchFamily="2" charset="-52"/>
                <a:ea typeface="Open Sans"/>
                <a:cs typeface="Open Sans"/>
                <a:sym typeface="Open Sans"/>
              </a:rPr>
              <a:t>Traefik</a:t>
            </a:r>
            <a:endParaRPr lang="en-US" sz="4400" u="none" strike="noStrike" dirty="0">
              <a:solidFill>
                <a:srgbClr val="C00000"/>
              </a:solidFill>
              <a:latin typeface="Montserrat ExtraBold" panose="00000900000000000000" pitchFamily="2" charset="-52"/>
              <a:ea typeface="Open Sans"/>
              <a:cs typeface="Open Sans"/>
              <a:sym typeface="Open Sans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60" name="Рисунок 59" descr="Изображение выглядит как символ, логотип, эмблем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4C2FB39-0DE3-B117-16A5-8AA93A9223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146" y="0"/>
            <a:ext cx="2393221" cy="23932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89F7C-8B67-006F-0986-38A291AD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абличка 18">
            <a:extLst>
              <a:ext uri="{FF2B5EF4-FFF2-40B4-BE49-F238E27FC236}">
                <a16:creationId xmlns:a16="http://schemas.microsoft.com/office/drawing/2014/main" id="{907879FE-86F1-9A9F-02C3-DC6159B83772}"/>
              </a:ext>
            </a:extLst>
          </p:cNvPr>
          <p:cNvSpPr/>
          <p:nvPr/>
        </p:nvSpPr>
        <p:spPr>
          <a:xfrm>
            <a:off x="13257927" y="6593481"/>
            <a:ext cx="2958249" cy="1334285"/>
          </a:xfrm>
          <a:prstGeom prst="plaque">
            <a:avLst/>
          </a:prstGeom>
          <a:solidFill>
            <a:srgbClr val="C00000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Табличка 16">
            <a:extLst>
              <a:ext uri="{FF2B5EF4-FFF2-40B4-BE49-F238E27FC236}">
                <a16:creationId xmlns:a16="http://schemas.microsoft.com/office/drawing/2014/main" id="{5FF548A1-58C9-46D8-DF5A-581F65277CDA}"/>
              </a:ext>
            </a:extLst>
          </p:cNvPr>
          <p:cNvSpPr/>
          <p:nvPr/>
        </p:nvSpPr>
        <p:spPr>
          <a:xfrm>
            <a:off x="5599136" y="5780157"/>
            <a:ext cx="2958249" cy="1334285"/>
          </a:xfrm>
          <a:prstGeom prst="plaque">
            <a:avLst/>
          </a:prstGeom>
          <a:solidFill>
            <a:srgbClr val="C00000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абличка 17">
            <a:extLst>
              <a:ext uri="{FF2B5EF4-FFF2-40B4-BE49-F238E27FC236}">
                <a16:creationId xmlns:a16="http://schemas.microsoft.com/office/drawing/2014/main" id="{428B0660-F658-C3E4-4729-46F35CDEC31F}"/>
              </a:ext>
            </a:extLst>
          </p:cNvPr>
          <p:cNvSpPr/>
          <p:nvPr/>
        </p:nvSpPr>
        <p:spPr>
          <a:xfrm>
            <a:off x="9579985" y="5795128"/>
            <a:ext cx="2958249" cy="1334285"/>
          </a:xfrm>
          <a:prstGeom prst="plaque">
            <a:avLst/>
          </a:prstGeom>
          <a:solidFill>
            <a:srgbClr val="C00000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абличка 15">
            <a:extLst>
              <a:ext uri="{FF2B5EF4-FFF2-40B4-BE49-F238E27FC236}">
                <a16:creationId xmlns:a16="http://schemas.microsoft.com/office/drawing/2014/main" id="{0613B422-E272-FDAD-C0FD-D158BBD8B099}"/>
              </a:ext>
            </a:extLst>
          </p:cNvPr>
          <p:cNvSpPr/>
          <p:nvPr/>
        </p:nvSpPr>
        <p:spPr>
          <a:xfrm>
            <a:off x="1830755" y="6831056"/>
            <a:ext cx="2958249" cy="1334285"/>
          </a:xfrm>
          <a:prstGeom prst="plaque">
            <a:avLst/>
          </a:prstGeom>
          <a:solidFill>
            <a:srgbClr val="C00000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4BD4C63-199B-02E9-D338-3047D1FE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208" y="3559970"/>
            <a:ext cx="3242821" cy="299085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D1AFFCB-4B37-5980-AB45-8007ED560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985" y="2485191"/>
            <a:ext cx="3051687" cy="3204782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48E2361-B4FC-DCAA-E423-B72A15482689}"/>
              </a:ext>
            </a:extLst>
          </p:cNvPr>
          <p:cNvSpPr txBox="1"/>
          <p:nvPr/>
        </p:nvSpPr>
        <p:spPr>
          <a:xfrm>
            <a:off x="1728489" y="9086255"/>
            <a:ext cx="7680225" cy="47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b="1" spc="179" dirty="0">
                <a:solidFill>
                  <a:schemeClr val="accent6">
                    <a:lumMod val="75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</a:t>
            </a:r>
            <a:r>
              <a:rPr lang="ru-RU" sz="2797" b="1" spc="179" dirty="0">
                <a:solidFill>
                  <a:schemeClr val="accent6">
                    <a:lumMod val="75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  <a:r>
              <a:rPr lang="en-US" sz="2797" b="1" spc="179" dirty="0">
                <a:solidFill>
                  <a:schemeClr val="accent6">
                    <a:lumMod val="75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ru-RU" sz="2797" b="1" spc="179" dirty="0">
                <a:solidFill>
                  <a:schemeClr val="accent6">
                    <a:lumMod val="75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кубок РФ</a:t>
            </a:r>
            <a:endParaRPr lang="en-US" sz="2797" b="1" spc="179" dirty="0">
              <a:solidFill>
                <a:schemeClr val="accent6">
                  <a:lumMod val="75000"/>
                </a:schemeClr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D7F4C18-0BED-03D8-5631-AA6367EEABED}"/>
              </a:ext>
            </a:extLst>
          </p:cNvPr>
          <p:cNvGrpSpPr/>
          <p:nvPr/>
        </p:nvGrpSpPr>
        <p:grpSpPr>
          <a:xfrm>
            <a:off x="828916" y="9058516"/>
            <a:ext cx="399568" cy="399568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1738FAC-46F3-A0AF-F1A6-9FB815B4F8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85590D7-4AAD-4D42-09F3-37BDA2BD0DE9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BD36439-2C43-90B9-664F-495B0877A4C1}"/>
              </a:ext>
            </a:extLst>
          </p:cNvPr>
          <p:cNvGrpSpPr/>
          <p:nvPr/>
        </p:nvGrpSpPr>
        <p:grpSpPr>
          <a:xfrm>
            <a:off x="17076371" y="514476"/>
            <a:ext cx="712885" cy="712885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CCEB274-1D04-1E86-9E25-9EB6620BD7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E5A9134-1CBC-2925-67A7-73960A199C85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30873A-4A80-F5C2-CFDB-AAE18497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881" y="4063130"/>
            <a:ext cx="2613819" cy="26138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B655F5-F6CD-F3B2-F215-02B52876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869" y="2695974"/>
            <a:ext cx="2689243" cy="26110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580856C-F11C-9C0C-9E0F-3EE7E28D2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832859" y="-1196095"/>
            <a:ext cx="4876800" cy="4876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9F8D26F-62C2-AEB9-E5F9-0367F49D7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745690">
            <a:off x="15236890" y="6525749"/>
            <a:ext cx="4876800" cy="48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A951C0-DCDE-2986-3F6D-FC738EC2871B}"/>
              </a:ext>
            </a:extLst>
          </p:cNvPr>
          <p:cNvSpPr txBox="1"/>
          <p:nvPr/>
        </p:nvSpPr>
        <p:spPr>
          <a:xfrm>
            <a:off x="2186097" y="6898033"/>
            <a:ext cx="2356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-52"/>
              </a:rPr>
              <a:t>Q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</a:rPr>
              <a:t>2 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  <a:cs typeface="Aharoni" panose="02010803020104030203" pitchFamily="2" charset="-79"/>
              </a:rPr>
              <a:t>Интеграция с </a:t>
            </a:r>
            <a:r>
              <a:rPr lang="ru-RU" dirty="0" err="1">
                <a:solidFill>
                  <a:schemeClr val="bg1"/>
                </a:solidFill>
                <a:latin typeface="Montserrat ExtraBold" panose="00000900000000000000" pitchFamily="2" charset="-52"/>
                <a:cs typeface="Aharoni" panose="02010803020104030203" pitchFamily="2" charset="-79"/>
              </a:rPr>
              <a:t>Столото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  <a:cs typeface="Aharoni" panose="02010803020104030203" pitchFamily="2" charset="-79"/>
              </a:rPr>
              <a:t> и системами оплатами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7C8D8-FC93-6A22-5BAD-A298BAB347BD}"/>
              </a:ext>
            </a:extLst>
          </p:cNvPr>
          <p:cNvSpPr txBox="1"/>
          <p:nvPr/>
        </p:nvSpPr>
        <p:spPr>
          <a:xfrm>
            <a:off x="5855986" y="5968558"/>
            <a:ext cx="2521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-52"/>
              </a:rPr>
              <a:t>Q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</a:rPr>
              <a:t>3 Создание мобильного приложения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9011B-2050-95C3-AC25-4CBD5757B05C}"/>
              </a:ext>
            </a:extLst>
          </p:cNvPr>
          <p:cNvSpPr txBox="1"/>
          <p:nvPr/>
        </p:nvSpPr>
        <p:spPr>
          <a:xfrm>
            <a:off x="9865282" y="6124133"/>
            <a:ext cx="2521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-52"/>
              </a:rPr>
              <a:t>Q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</a:rPr>
              <a:t>4 Добавление новых игр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9D896-FC4B-4F9B-A980-098D32F3D702}"/>
              </a:ext>
            </a:extLst>
          </p:cNvPr>
          <p:cNvSpPr txBox="1"/>
          <p:nvPr/>
        </p:nvSpPr>
        <p:spPr>
          <a:xfrm>
            <a:off x="13165426" y="6941333"/>
            <a:ext cx="314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-52"/>
              </a:rPr>
              <a:t>Q</a:t>
            </a:r>
            <a:r>
              <a:rPr lang="ru-RU" dirty="0">
                <a:solidFill>
                  <a:schemeClr val="bg1"/>
                </a:solidFill>
                <a:latin typeface="Montserrat ExtraBold" panose="00000900000000000000" pitchFamily="2" charset="-52"/>
              </a:rPr>
              <a:t>1 Выход в оффлайн-мероприятия</a:t>
            </a:r>
          </a:p>
        </p:txBody>
      </p:sp>
      <p:sp>
        <p:nvSpPr>
          <p:cNvPr id="13" name="AutoShape 9"/>
          <p:cNvSpPr/>
          <p:nvPr/>
        </p:nvSpPr>
        <p:spPr>
          <a:xfrm flipV="1">
            <a:off x="4457700" y="4519312"/>
            <a:ext cx="1230169" cy="471786"/>
          </a:xfrm>
          <a:prstGeom prst="line">
            <a:avLst/>
          </a:prstGeom>
          <a:ln w="76200" cap="rnd">
            <a:solidFill>
              <a:srgbClr val="BD1D2B"/>
            </a:solidFill>
            <a:prstDash val="sysDot"/>
            <a:headEnd type="none" w="sm" len="sm"/>
            <a:tailEnd type="none" w="sm" len="sm"/>
          </a:ln>
        </p:spPr>
        <p:txBody>
          <a:bodyPr anchor="ctr"/>
          <a:lstStyle/>
          <a:p>
            <a:endParaRPr lang="ru-RU" dirty="0"/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DD736B37-823C-D70E-1A3D-191B7187E370}"/>
              </a:ext>
            </a:extLst>
          </p:cNvPr>
          <p:cNvSpPr/>
          <p:nvPr/>
        </p:nvSpPr>
        <p:spPr>
          <a:xfrm>
            <a:off x="8377112" y="4063128"/>
            <a:ext cx="1376488" cy="1"/>
          </a:xfrm>
          <a:prstGeom prst="line">
            <a:avLst/>
          </a:prstGeom>
          <a:ln w="76200" cap="rnd">
            <a:solidFill>
              <a:srgbClr val="BD1D2B"/>
            </a:solidFill>
            <a:prstDash val="sysDot"/>
            <a:headEnd type="none" w="sm" len="sm"/>
            <a:tailEnd type="none" w="sm" len="sm"/>
          </a:ln>
        </p:spPr>
        <p:txBody>
          <a:bodyPr anchor="ctr"/>
          <a:lstStyle/>
          <a:p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C7F1B-53BC-2A88-AEBF-DDD3B42D0328}"/>
              </a:ext>
            </a:extLst>
          </p:cNvPr>
          <p:cNvSpPr txBox="1"/>
          <p:nvPr/>
        </p:nvSpPr>
        <p:spPr>
          <a:xfrm>
            <a:off x="4457700" y="870918"/>
            <a:ext cx="937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ROAD MAP:</a:t>
            </a:r>
            <a:endParaRPr lang="ru-RU" sz="9600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05A184EE-543A-505A-A15D-A61E973E245E}"/>
              </a:ext>
            </a:extLst>
          </p:cNvPr>
          <p:cNvSpPr/>
          <p:nvPr/>
        </p:nvSpPr>
        <p:spPr>
          <a:xfrm flipH="1" flipV="1">
            <a:off x="12524279" y="4201782"/>
            <a:ext cx="975118" cy="560717"/>
          </a:xfrm>
          <a:prstGeom prst="line">
            <a:avLst/>
          </a:prstGeom>
          <a:ln w="76200" cap="rnd">
            <a:solidFill>
              <a:srgbClr val="BD1D2B"/>
            </a:solidFill>
            <a:prstDash val="sysDot"/>
            <a:headEnd type="none" w="sm" len="sm"/>
            <a:tailEnd type="none" w="sm" len="sm"/>
          </a:ln>
        </p:spPr>
        <p:txBody>
          <a:bodyPr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573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E536FB-4FD4-1AB5-A603-DD141503B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Круг: прозрачная заливка 20">
            <a:extLst>
              <a:ext uri="{FF2B5EF4-FFF2-40B4-BE49-F238E27FC236}">
                <a16:creationId xmlns:a16="http://schemas.microsoft.com/office/drawing/2014/main" id="{C111B1BE-6FC9-C264-F767-13EED1563EF8}"/>
              </a:ext>
            </a:extLst>
          </p:cNvPr>
          <p:cNvSpPr/>
          <p:nvPr/>
        </p:nvSpPr>
        <p:spPr>
          <a:xfrm>
            <a:off x="11811000" y="5557464"/>
            <a:ext cx="9336948" cy="9209347"/>
          </a:xfrm>
          <a:prstGeom prst="donut">
            <a:avLst>
              <a:gd name="adj" fmla="val 1009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Круг: прозрачная заливка 25">
            <a:extLst>
              <a:ext uri="{FF2B5EF4-FFF2-40B4-BE49-F238E27FC236}">
                <a16:creationId xmlns:a16="http://schemas.microsoft.com/office/drawing/2014/main" id="{9C9DFFB0-05E4-CBE1-4DF2-87E0345D46B4}"/>
              </a:ext>
            </a:extLst>
          </p:cNvPr>
          <p:cNvSpPr/>
          <p:nvPr/>
        </p:nvSpPr>
        <p:spPr>
          <a:xfrm>
            <a:off x="4221544" y="-723900"/>
            <a:ext cx="9336948" cy="9209347"/>
          </a:xfrm>
          <a:custGeom>
            <a:avLst/>
            <a:gdLst>
              <a:gd name="connsiteX0" fmla="*/ 0 w 9336948"/>
              <a:gd name="connsiteY0" fmla="*/ 4604674 h 9209347"/>
              <a:gd name="connsiteX1" fmla="*/ 4668474 w 9336948"/>
              <a:gd name="connsiteY1" fmla="*/ 0 h 9209347"/>
              <a:gd name="connsiteX2" fmla="*/ 9336948 w 9336948"/>
              <a:gd name="connsiteY2" fmla="*/ 4604674 h 9209347"/>
              <a:gd name="connsiteX3" fmla="*/ 4668474 w 9336948"/>
              <a:gd name="connsiteY3" fmla="*/ 9209348 h 9209347"/>
              <a:gd name="connsiteX4" fmla="*/ 0 w 9336948"/>
              <a:gd name="connsiteY4" fmla="*/ 4604674 h 9209347"/>
              <a:gd name="connsiteX5" fmla="*/ 929407 w 9336948"/>
              <a:gd name="connsiteY5" fmla="*/ 4604674 h 9209347"/>
              <a:gd name="connsiteX6" fmla="*/ 4668474 w 9336948"/>
              <a:gd name="connsiteY6" fmla="*/ 8279940 h 9209347"/>
              <a:gd name="connsiteX7" fmla="*/ 8407541 w 9336948"/>
              <a:gd name="connsiteY7" fmla="*/ 4604674 h 9209347"/>
              <a:gd name="connsiteX8" fmla="*/ 4668474 w 9336948"/>
              <a:gd name="connsiteY8" fmla="*/ 929408 h 9209347"/>
              <a:gd name="connsiteX9" fmla="*/ 929407 w 9336948"/>
              <a:gd name="connsiteY9" fmla="*/ 4604674 h 920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36948" h="9209347" extrusionOk="0">
                <a:moveTo>
                  <a:pt x="0" y="4604674"/>
                </a:moveTo>
                <a:cubicBezTo>
                  <a:pt x="-435811" y="1792765"/>
                  <a:pt x="1636488" y="170265"/>
                  <a:pt x="4668474" y="0"/>
                </a:cubicBezTo>
                <a:cubicBezTo>
                  <a:pt x="7296512" y="10465"/>
                  <a:pt x="8858239" y="2076805"/>
                  <a:pt x="9336948" y="4604674"/>
                </a:cubicBezTo>
                <a:cubicBezTo>
                  <a:pt x="9087861" y="7391012"/>
                  <a:pt x="7166284" y="9654393"/>
                  <a:pt x="4668474" y="9209348"/>
                </a:cubicBezTo>
                <a:cubicBezTo>
                  <a:pt x="1694345" y="8992795"/>
                  <a:pt x="313286" y="7297456"/>
                  <a:pt x="0" y="4604674"/>
                </a:cubicBezTo>
                <a:close/>
                <a:moveTo>
                  <a:pt x="929407" y="4604674"/>
                </a:moveTo>
                <a:cubicBezTo>
                  <a:pt x="1135103" y="6658869"/>
                  <a:pt x="2633423" y="8218244"/>
                  <a:pt x="4668474" y="8279940"/>
                </a:cubicBezTo>
                <a:cubicBezTo>
                  <a:pt x="6682596" y="8272144"/>
                  <a:pt x="8339337" y="6698680"/>
                  <a:pt x="8407541" y="4604674"/>
                </a:cubicBezTo>
                <a:cubicBezTo>
                  <a:pt x="8371424" y="2230454"/>
                  <a:pt x="6659890" y="1031710"/>
                  <a:pt x="4668474" y="929408"/>
                </a:cubicBezTo>
                <a:cubicBezTo>
                  <a:pt x="2801520" y="1040299"/>
                  <a:pt x="1250811" y="2652159"/>
                  <a:pt x="929407" y="4604674"/>
                </a:cubicBezTo>
                <a:close/>
              </a:path>
            </a:pathLst>
          </a:custGeom>
          <a:noFill/>
          <a:ln w="22225" cmpd="tri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donut">
                    <a:avLst>
                      <a:gd name="adj" fmla="val 10092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6" name="Group 13">
            <a:extLst>
              <a:ext uri="{FF2B5EF4-FFF2-40B4-BE49-F238E27FC236}">
                <a16:creationId xmlns:a16="http://schemas.microsoft.com/office/drawing/2014/main" id="{C220BC31-1154-5C5A-A4FB-68069E69F633}"/>
              </a:ext>
            </a:extLst>
          </p:cNvPr>
          <p:cNvGrpSpPr/>
          <p:nvPr/>
        </p:nvGrpSpPr>
        <p:grpSpPr>
          <a:xfrm>
            <a:off x="6326857" y="9905331"/>
            <a:ext cx="1038609" cy="1038609"/>
            <a:chOff x="0" y="0"/>
            <a:chExt cx="812800" cy="812800"/>
          </a:xfrm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8A21626-EDEB-73C5-9B74-8FA51BA1FB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D231F94F-BDBC-EE09-4707-710792E20E4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551910F-6CDD-B9A6-3CE6-26C7A7B9E2D8}"/>
              </a:ext>
            </a:extLst>
          </p:cNvPr>
          <p:cNvSpPr txBox="1"/>
          <p:nvPr/>
        </p:nvSpPr>
        <p:spPr>
          <a:xfrm>
            <a:off x="12347688" y="5630968"/>
            <a:ext cx="9247522" cy="96476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/>
          </a:p>
        </p:txBody>
      </p:sp>
      <p:pic>
        <p:nvPicPr>
          <p:cNvPr id="24" name="Рисунок 23" descr="Изображение выглядит как символ, логотип, эмблем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1BE6D8F-ED89-EFAF-E197-06E46092F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147" y="-674709"/>
            <a:ext cx="6685798" cy="6685798"/>
          </a:xfrm>
          <a:prstGeom prst="rect">
            <a:avLst/>
          </a:prstGeom>
        </p:spPr>
      </p:pic>
      <p:sp>
        <p:nvSpPr>
          <p:cNvPr id="25" name="Круг: прозрачная заливка 24">
            <a:extLst>
              <a:ext uri="{FF2B5EF4-FFF2-40B4-BE49-F238E27FC236}">
                <a16:creationId xmlns:a16="http://schemas.microsoft.com/office/drawing/2014/main" id="{27BDA9A3-DAD6-570B-134F-C766A5CA170B}"/>
              </a:ext>
            </a:extLst>
          </p:cNvPr>
          <p:cNvSpPr/>
          <p:nvPr/>
        </p:nvSpPr>
        <p:spPr>
          <a:xfrm>
            <a:off x="-1094455" y="4427516"/>
            <a:ext cx="9336948" cy="9209347"/>
          </a:xfrm>
          <a:prstGeom prst="donut">
            <a:avLst>
              <a:gd name="adj" fmla="val 10092"/>
            </a:avLst>
          </a:prstGeom>
          <a:noFill/>
          <a:ln w="22225">
            <a:solidFill>
              <a:srgbClr val="FE4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Круг: прозрачная заливка 51">
            <a:extLst>
              <a:ext uri="{FF2B5EF4-FFF2-40B4-BE49-F238E27FC236}">
                <a16:creationId xmlns:a16="http://schemas.microsoft.com/office/drawing/2014/main" id="{C9A84D9A-48CB-1441-0865-4C16AE9C328D}"/>
              </a:ext>
            </a:extLst>
          </p:cNvPr>
          <p:cNvSpPr/>
          <p:nvPr/>
        </p:nvSpPr>
        <p:spPr>
          <a:xfrm>
            <a:off x="-260559" y="4374046"/>
            <a:ext cx="596896" cy="596896"/>
          </a:xfrm>
          <a:prstGeom prst="donut">
            <a:avLst>
              <a:gd name="adj" fmla="val 100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Круг: прозрачная заливка 52">
            <a:extLst>
              <a:ext uri="{FF2B5EF4-FFF2-40B4-BE49-F238E27FC236}">
                <a16:creationId xmlns:a16="http://schemas.microsoft.com/office/drawing/2014/main" id="{5636B08F-FF39-4A8D-36DF-D965CBC51C85}"/>
              </a:ext>
            </a:extLst>
          </p:cNvPr>
          <p:cNvSpPr/>
          <p:nvPr/>
        </p:nvSpPr>
        <p:spPr>
          <a:xfrm>
            <a:off x="4221544" y="-262150"/>
            <a:ext cx="596896" cy="596896"/>
          </a:xfrm>
          <a:prstGeom prst="donut">
            <a:avLst>
              <a:gd name="adj" fmla="val 100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Круг: прозрачная заливка 53">
            <a:extLst>
              <a:ext uri="{FF2B5EF4-FFF2-40B4-BE49-F238E27FC236}">
                <a16:creationId xmlns:a16="http://schemas.microsoft.com/office/drawing/2014/main" id="{BABE0029-D82C-FAF5-104D-161D804E96AB}"/>
              </a:ext>
            </a:extLst>
          </p:cNvPr>
          <p:cNvSpPr/>
          <p:nvPr/>
        </p:nvSpPr>
        <p:spPr>
          <a:xfrm flipH="1">
            <a:off x="15369854" y="9068106"/>
            <a:ext cx="3113431" cy="3191162"/>
          </a:xfrm>
          <a:prstGeom prst="donut">
            <a:avLst>
              <a:gd name="adj" fmla="val 10092"/>
            </a:avLst>
          </a:prstGeom>
          <a:solidFill>
            <a:srgbClr val="FE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Круг: прозрачная заливка 54">
            <a:extLst>
              <a:ext uri="{FF2B5EF4-FFF2-40B4-BE49-F238E27FC236}">
                <a16:creationId xmlns:a16="http://schemas.microsoft.com/office/drawing/2014/main" id="{7F275246-93A8-B24D-3E72-B2A36F004998}"/>
              </a:ext>
            </a:extLst>
          </p:cNvPr>
          <p:cNvSpPr/>
          <p:nvPr/>
        </p:nvSpPr>
        <p:spPr>
          <a:xfrm>
            <a:off x="1974375" y="5191138"/>
            <a:ext cx="596896" cy="596896"/>
          </a:xfrm>
          <a:prstGeom prst="donut">
            <a:avLst>
              <a:gd name="adj" fmla="val 100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Круг: прозрачная заливка 55">
            <a:extLst>
              <a:ext uri="{FF2B5EF4-FFF2-40B4-BE49-F238E27FC236}">
                <a16:creationId xmlns:a16="http://schemas.microsoft.com/office/drawing/2014/main" id="{DFC497F9-166C-C676-B590-18786763A7D8}"/>
              </a:ext>
            </a:extLst>
          </p:cNvPr>
          <p:cNvSpPr/>
          <p:nvPr/>
        </p:nvSpPr>
        <p:spPr>
          <a:xfrm>
            <a:off x="10935542" y="8407023"/>
            <a:ext cx="596896" cy="596896"/>
          </a:xfrm>
          <a:prstGeom prst="donut">
            <a:avLst>
              <a:gd name="adj" fmla="val 100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97C93C90-3F04-3ED1-D4B6-8715DFBBB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26" y="5247004"/>
            <a:ext cx="2789246" cy="2789246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2E2ACF12-521B-43F3-556E-FF75DEFA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8" y="5283962"/>
            <a:ext cx="2961631" cy="293374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7BF3B0AC-16E7-4011-5269-44B451EE93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85" y="5249756"/>
            <a:ext cx="3049063" cy="3002158"/>
          </a:xfrm>
          <a:prstGeom prst="rect">
            <a:avLst/>
          </a:prstGeom>
        </p:spPr>
      </p:pic>
      <p:grpSp>
        <p:nvGrpSpPr>
          <p:cNvPr id="1602" name="Group 26">
            <a:extLst>
              <a:ext uri="{FF2B5EF4-FFF2-40B4-BE49-F238E27FC236}">
                <a16:creationId xmlns:a16="http://schemas.microsoft.com/office/drawing/2014/main" id="{F83CC56F-1E45-94BC-F561-430437FC86D7}"/>
              </a:ext>
            </a:extLst>
          </p:cNvPr>
          <p:cNvGrpSpPr/>
          <p:nvPr/>
        </p:nvGrpSpPr>
        <p:grpSpPr>
          <a:xfrm>
            <a:off x="8635100" y="8482706"/>
            <a:ext cx="3438827" cy="737246"/>
            <a:chOff x="0" y="0"/>
            <a:chExt cx="1895622" cy="406400"/>
          </a:xfrm>
        </p:grpSpPr>
        <p:sp>
          <p:nvSpPr>
            <p:cNvPr id="1603" name="Freeform 27">
              <a:extLst>
                <a:ext uri="{FF2B5EF4-FFF2-40B4-BE49-F238E27FC236}">
                  <a16:creationId xmlns:a16="http://schemas.microsoft.com/office/drawing/2014/main" id="{A6A1C070-C832-683E-50F7-2E7426C7C735}"/>
                </a:ext>
              </a:extLst>
            </p:cNvPr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604" name="TextBox 28">
              <a:extLst>
                <a:ext uri="{FF2B5EF4-FFF2-40B4-BE49-F238E27FC236}">
                  <a16:creationId xmlns:a16="http://schemas.microsoft.com/office/drawing/2014/main" id="{45CAA14D-DFBB-396F-3292-66BF1B850C45}"/>
                </a:ext>
              </a:extLst>
            </p:cNvPr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05" name="Group 26">
            <a:extLst>
              <a:ext uri="{FF2B5EF4-FFF2-40B4-BE49-F238E27FC236}">
                <a16:creationId xmlns:a16="http://schemas.microsoft.com/office/drawing/2014/main" id="{CB635E61-77F4-DD89-E585-46E56B1A1955}"/>
              </a:ext>
            </a:extLst>
          </p:cNvPr>
          <p:cNvGrpSpPr/>
          <p:nvPr/>
        </p:nvGrpSpPr>
        <p:grpSpPr>
          <a:xfrm>
            <a:off x="762667" y="8497712"/>
            <a:ext cx="3438827" cy="737246"/>
            <a:chOff x="0" y="0"/>
            <a:chExt cx="1895622" cy="406400"/>
          </a:xfrm>
        </p:grpSpPr>
        <p:sp>
          <p:nvSpPr>
            <p:cNvPr id="1606" name="Freeform 27">
              <a:extLst>
                <a:ext uri="{FF2B5EF4-FFF2-40B4-BE49-F238E27FC236}">
                  <a16:creationId xmlns:a16="http://schemas.microsoft.com/office/drawing/2014/main" id="{1B778CBA-AD4B-72C5-685D-2C968C46521D}"/>
                </a:ext>
              </a:extLst>
            </p:cNvPr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607" name="TextBox 28">
              <a:extLst>
                <a:ext uri="{FF2B5EF4-FFF2-40B4-BE49-F238E27FC236}">
                  <a16:creationId xmlns:a16="http://schemas.microsoft.com/office/drawing/2014/main" id="{D2C36C08-739D-7478-F3E4-70697C91F6AE}"/>
                </a:ext>
              </a:extLst>
            </p:cNvPr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08" name="Group 26">
            <a:extLst>
              <a:ext uri="{FF2B5EF4-FFF2-40B4-BE49-F238E27FC236}">
                <a16:creationId xmlns:a16="http://schemas.microsoft.com/office/drawing/2014/main" id="{546DE6AE-556D-D1E9-2978-16AA3FF77846}"/>
              </a:ext>
            </a:extLst>
          </p:cNvPr>
          <p:cNvGrpSpPr/>
          <p:nvPr/>
        </p:nvGrpSpPr>
        <p:grpSpPr>
          <a:xfrm>
            <a:off x="4663381" y="8500308"/>
            <a:ext cx="3438827" cy="737246"/>
            <a:chOff x="0" y="0"/>
            <a:chExt cx="1895622" cy="406400"/>
          </a:xfrm>
        </p:grpSpPr>
        <p:sp>
          <p:nvSpPr>
            <p:cNvPr id="1609" name="Freeform 27">
              <a:extLst>
                <a:ext uri="{FF2B5EF4-FFF2-40B4-BE49-F238E27FC236}">
                  <a16:creationId xmlns:a16="http://schemas.microsoft.com/office/drawing/2014/main" id="{FBB9293D-DD49-144F-A0E3-4B46933E84A0}"/>
                </a:ext>
              </a:extLst>
            </p:cNvPr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610" name="TextBox 28">
              <a:extLst>
                <a:ext uri="{FF2B5EF4-FFF2-40B4-BE49-F238E27FC236}">
                  <a16:creationId xmlns:a16="http://schemas.microsoft.com/office/drawing/2014/main" id="{F0E5E082-61FF-BAE8-015B-A415941B94D8}"/>
                </a:ext>
              </a:extLst>
            </p:cNvPr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 b="1"/>
            </a:p>
          </p:txBody>
        </p:sp>
      </p:grpSp>
      <p:grpSp>
        <p:nvGrpSpPr>
          <p:cNvPr id="1611" name="Group 26">
            <a:extLst>
              <a:ext uri="{FF2B5EF4-FFF2-40B4-BE49-F238E27FC236}">
                <a16:creationId xmlns:a16="http://schemas.microsoft.com/office/drawing/2014/main" id="{8CBB8993-1BA3-E558-23CF-B55E4B14ECC8}"/>
              </a:ext>
            </a:extLst>
          </p:cNvPr>
          <p:cNvGrpSpPr/>
          <p:nvPr/>
        </p:nvGrpSpPr>
        <p:grpSpPr>
          <a:xfrm>
            <a:off x="13057138" y="8413912"/>
            <a:ext cx="3438827" cy="737246"/>
            <a:chOff x="0" y="0"/>
            <a:chExt cx="1895622" cy="406400"/>
          </a:xfrm>
        </p:grpSpPr>
        <p:sp>
          <p:nvSpPr>
            <p:cNvPr id="1613" name="Freeform 27">
              <a:extLst>
                <a:ext uri="{FF2B5EF4-FFF2-40B4-BE49-F238E27FC236}">
                  <a16:creationId xmlns:a16="http://schemas.microsoft.com/office/drawing/2014/main" id="{C61EDDA6-F2F3-C872-7FE0-4992B4DF85E0}"/>
                </a:ext>
              </a:extLst>
            </p:cNvPr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614" name="TextBox 28">
              <a:extLst>
                <a:ext uri="{FF2B5EF4-FFF2-40B4-BE49-F238E27FC236}">
                  <a16:creationId xmlns:a16="http://schemas.microsoft.com/office/drawing/2014/main" id="{98EE031F-5BB5-A35B-FB0C-1F5749E34E14}"/>
                </a:ext>
              </a:extLst>
            </p:cNvPr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15" name="Group 23">
            <a:extLst>
              <a:ext uri="{FF2B5EF4-FFF2-40B4-BE49-F238E27FC236}">
                <a16:creationId xmlns:a16="http://schemas.microsoft.com/office/drawing/2014/main" id="{394B93EE-D214-C07E-ACFE-1CE4B8C81C59}"/>
              </a:ext>
            </a:extLst>
          </p:cNvPr>
          <p:cNvGrpSpPr/>
          <p:nvPr/>
        </p:nvGrpSpPr>
        <p:grpSpPr>
          <a:xfrm rot="849056">
            <a:off x="-74210" y="8042143"/>
            <a:ext cx="520036" cy="735824"/>
            <a:chOff x="76200" y="-1372279"/>
            <a:chExt cx="1351382" cy="2108879"/>
          </a:xfrm>
        </p:grpSpPr>
        <p:sp>
          <p:nvSpPr>
            <p:cNvPr id="1616" name="Freeform 24">
              <a:extLst>
                <a:ext uri="{FF2B5EF4-FFF2-40B4-BE49-F238E27FC236}">
                  <a16:creationId xmlns:a16="http://schemas.microsoft.com/office/drawing/2014/main" id="{19F97D76-FFDF-6E2E-CB3E-9DF3E87AF1D2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17" name="TextBox 25">
              <a:extLst>
                <a:ext uri="{FF2B5EF4-FFF2-40B4-BE49-F238E27FC236}">
                  <a16:creationId xmlns:a16="http://schemas.microsoft.com/office/drawing/2014/main" id="{89AF4BD8-4AB0-F8E5-7E85-26ECB9F5234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18" name="Group 23">
            <a:extLst>
              <a:ext uri="{FF2B5EF4-FFF2-40B4-BE49-F238E27FC236}">
                <a16:creationId xmlns:a16="http://schemas.microsoft.com/office/drawing/2014/main" id="{73937415-6330-8F72-36A6-63E8C9E133BE}"/>
              </a:ext>
            </a:extLst>
          </p:cNvPr>
          <p:cNvGrpSpPr/>
          <p:nvPr/>
        </p:nvGrpSpPr>
        <p:grpSpPr>
          <a:xfrm rot="849056">
            <a:off x="-68326" y="8579073"/>
            <a:ext cx="520036" cy="735824"/>
            <a:chOff x="76200" y="-1372279"/>
            <a:chExt cx="1351382" cy="2108879"/>
          </a:xfrm>
        </p:grpSpPr>
        <p:sp>
          <p:nvSpPr>
            <p:cNvPr id="1619" name="Freeform 24">
              <a:extLst>
                <a:ext uri="{FF2B5EF4-FFF2-40B4-BE49-F238E27FC236}">
                  <a16:creationId xmlns:a16="http://schemas.microsoft.com/office/drawing/2014/main" id="{EC6341FB-3E29-65D1-2DCE-C20DBAEAE467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20" name="TextBox 25">
              <a:extLst>
                <a:ext uri="{FF2B5EF4-FFF2-40B4-BE49-F238E27FC236}">
                  <a16:creationId xmlns:a16="http://schemas.microsoft.com/office/drawing/2014/main" id="{5C5966A6-419E-10FD-689A-BEB1FB43EBB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21" name="Group 23">
            <a:extLst>
              <a:ext uri="{FF2B5EF4-FFF2-40B4-BE49-F238E27FC236}">
                <a16:creationId xmlns:a16="http://schemas.microsoft.com/office/drawing/2014/main" id="{10F48FDC-17AD-FAC5-0328-5FFF28F3BC44}"/>
              </a:ext>
            </a:extLst>
          </p:cNvPr>
          <p:cNvGrpSpPr/>
          <p:nvPr/>
        </p:nvGrpSpPr>
        <p:grpSpPr>
          <a:xfrm rot="849056">
            <a:off x="-64615" y="9148881"/>
            <a:ext cx="520036" cy="735824"/>
            <a:chOff x="76200" y="-1372279"/>
            <a:chExt cx="1351382" cy="2108879"/>
          </a:xfrm>
        </p:grpSpPr>
        <p:sp>
          <p:nvSpPr>
            <p:cNvPr id="1622" name="Freeform 24">
              <a:extLst>
                <a:ext uri="{FF2B5EF4-FFF2-40B4-BE49-F238E27FC236}">
                  <a16:creationId xmlns:a16="http://schemas.microsoft.com/office/drawing/2014/main" id="{D9273526-4084-44D7-644E-9C7F1312031A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23" name="TextBox 25">
              <a:extLst>
                <a:ext uri="{FF2B5EF4-FFF2-40B4-BE49-F238E27FC236}">
                  <a16:creationId xmlns:a16="http://schemas.microsoft.com/office/drawing/2014/main" id="{CB338F3C-BA5C-E16A-1B79-31D2EE5E181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24" name="Group 23">
            <a:extLst>
              <a:ext uri="{FF2B5EF4-FFF2-40B4-BE49-F238E27FC236}">
                <a16:creationId xmlns:a16="http://schemas.microsoft.com/office/drawing/2014/main" id="{0F3EEAE7-28C0-9933-1E77-5193D206D830}"/>
              </a:ext>
            </a:extLst>
          </p:cNvPr>
          <p:cNvGrpSpPr/>
          <p:nvPr/>
        </p:nvGrpSpPr>
        <p:grpSpPr>
          <a:xfrm rot="849056">
            <a:off x="-64615" y="9754982"/>
            <a:ext cx="520036" cy="735824"/>
            <a:chOff x="76200" y="-1372279"/>
            <a:chExt cx="1351382" cy="2108879"/>
          </a:xfrm>
        </p:grpSpPr>
        <p:sp>
          <p:nvSpPr>
            <p:cNvPr id="1625" name="Freeform 24">
              <a:extLst>
                <a:ext uri="{FF2B5EF4-FFF2-40B4-BE49-F238E27FC236}">
                  <a16:creationId xmlns:a16="http://schemas.microsoft.com/office/drawing/2014/main" id="{21B9B1E9-01B8-7D61-BEA5-BA08FEBCAE75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26" name="TextBox 25">
              <a:extLst>
                <a:ext uri="{FF2B5EF4-FFF2-40B4-BE49-F238E27FC236}">
                  <a16:creationId xmlns:a16="http://schemas.microsoft.com/office/drawing/2014/main" id="{69D1CFEC-097A-3C26-E603-00585D8A74A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27" name="Group 23">
            <a:extLst>
              <a:ext uri="{FF2B5EF4-FFF2-40B4-BE49-F238E27FC236}">
                <a16:creationId xmlns:a16="http://schemas.microsoft.com/office/drawing/2014/main" id="{B7CD4315-910E-D783-8AFC-16CF414146CC}"/>
              </a:ext>
            </a:extLst>
          </p:cNvPr>
          <p:cNvGrpSpPr/>
          <p:nvPr/>
        </p:nvGrpSpPr>
        <p:grpSpPr>
          <a:xfrm rot="5986254">
            <a:off x="17477176" y="-125584"/>
            <a:ext cx="520036" cy="735824"/>
            <a:chOff x="76200" y="-1372279"/>
            <a:chExt cx="1351382" cy="2108879"/>
          </a:xfrm>
        </p:grpSpPr>
        <p:sp>
          <p:nvSpPr>
            <p:cNvPr id="1628" name="Freeform 24">
              <a:extLst>
                <a:ext uri="{FF2B5EF4-FFF2-40B4-BE49-F238E27FC236}">
                  <a16:creationId xmlns:a16="http://schemas.microsoft.com/office/drawing/2014/main" id="{748ED379-3C1E-3B1E-42D1-254A4281AD16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29" name="TextBox 25">
              <a:extLst>
                <a:ext uri="{FF2B5EF4-FFF2-40B4-BE49-F238E27FC236}">
                  <a16:creationId xmlns:a16="http://schemas.microsoft.com/office/drawing/2014/main" id="{B7BA7F59-64B7-510C-4EE4-56FEEE99716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30" name="Group 23">
            <a:extLst>
              <a:ext uri="{FF2B5EF4-FFF2-40B4-BE49-F238E27FC236}">
                <a16:creationId xmlns:a16="http://schemas.microsoft.com/office/drawing/2014/main" id="{AB69257A-E2EA-151F-E225-9808ED743FE2}"/>
              </a:ext>
            </a:extLst>
          </p:cNvPr>
          <p:cNvGrpSpPr/>
          <p:nvPr/>
        </p:nvGrpSpPr>
        <p:grpSpPr>
          <a:xfrm rot="5986254">
            <a:off x="17483060" y="411346"/>
            <a:ext cx="520036" cy="735824"/>
            <a:chOff x="76200" y="-1372279"/>
            <a:chExt cx="1351382" cy="2108879"/>
          </a:xfrm>
        </p:grpSpPr>
        <p:sp>
          <p:nvSpPr>
            <p:cNvPr id="1631" name="Freeform 24">
              <a:extLst>
                <a:ext uri="{FF2B5EF4-FFF2-40B4-BE49-F238E27FC236}">
                  <a16:creationId xmlns:a16="http://schemas.microsoft.com/office/drawing/2014/main" id="{D8579E04-B2D8-9E0D-46FA-41C84E8CBCA7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32" name="TextBox 25">
              <a:extLst>
                <a:ext uri="{FF2B5EF4-FFF2-40B4-BE49-F238E27FC236}">
                  <a16:creationId xmlns:a16="http://schemas.microsoft.com/office/drawing/2014/main" id="{58468C6A-019C-2478-D5FF-A083ED96714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33" name="Group 23">
            <a:extLst>
              <a:ext uri="{FF2B5EF4-FFF2-40B4-BE49-F238E27FC236}">
                <a16:creationId xmlns:a16="http://schemas.microsoft.com/office/drawing/2014/main" id="{DA8D6431-0AB4-E151-BEB6-4A2591582F3C}"/>
              </a:ext>
            </a:extLst>
          </p:cNvPr>
          <p:cNvGrpSpPr/>
          <p:nvPr/>
        </p:nvGrpSpPr>
        <p:grpSpPr>
          <a:xfrm rot="5986254">
            <a:off x="17486771" y="981154"/>
            <a:ext cx="520036" cy="735824"/>
            <a:chOff x="76200" y="-1372279"/>
            <a:chExt cx="1351382" cy="2108879"/>
          </a:xfrm>
        </p:grpSpPr>
        <p:sp>
          <p:nvSpPr>
            <p:cNvPr id="1634" name="Freeform 24">
              <a:extLst>
                <a:ext uri="{FF2B5EF4-FFF2-40B4-BE49-F238E27FC236}">
                  <a16:creationId xmlns:a16="http://schemas.microsoft.com/office/drawing/2014/main" id="{554F64D1-EDD6-EBB9-4BF5-FC6A2EAB24D2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35" name="TextBox 25">
              <a:extLst>
                <a:ext uri="{FF2B5EF4-FFF2-40B4-BE49-F238E27FC236}">
                  <a16:creationId xmlns:a16="http://schemas.microsoft.com/office/drawing/2014/main" id="{B3E1B935-3FD2-CA33-5542-90BE48000FA9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36" name="Group 23">
            <a:extLst>
              <a:ext uri="{FF2B5EF4-FFF2-40B4-BE49-F238E27FC236}">
                <a16:creationId xmlns:a16="http://schemas.microsoft.com/office/drawing/2014/main" id="{C9CDA603-CC96-7DC6-70E2-ADE85B67CFF5}"/>
              </a:ext>
            </a:extLst>
          </p:cNvPr>
          <p:cNvGrpSpPr/>
          <p:nvPr/>
        </p:nvGrpSpPr>
        <p:grpSpPr>
          <a:xfrm rot="5986254">
            <a:off x="17486771" y="1587255"/>
            <a:ext cx="520036" cy="735824"/>
            <a:chOff x="76200" y="-1372279"/>
            <a:chExt cx="1351382" cy="2108879"/>
          </a:xfrm>
        </p:grpSpPr>
        <p:sp>
          <p:nvSpPr>
            <p:cNvPr id="1637" name="Freeform 24">
              <a:extLst>
                <a:ext uri="{FF2B5EF4-FFF2-40B4-BE49-F238E27FC236}">
                  <a16:creationId xmlns:a16="http://schemas.microsoft.com/office/drawing/2014/main" id="{70D75B88-F9F8-F238-3275-D0C09346269C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38" name="TextBox 25">
              <a:extLst>
                <a:ext uri="{FF2B5EF4-FFF2-40B4-BE49-F238E27FC236}">
                  <a16:creationId xmlns:a16="http://schemas.microsoft.com/office/drawing/2014/main" id="{796717EB-449B-2C9E-BB4B-5877AACCE80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8798EC-C8FF-6542-0EA6-D704EA5C10F3}"/>
              </a:ext>
            </a:extLst>
          </p:cNvPr>
          <p:cNvSpPr txBox="1"/>
          <p:nvPr/>
        </p:nvSpPr>
        <p:spPr>
          <a:xfrm>
            <a:off x="8716498" y="8513757"/>
            <a:ext cx="30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  <a:ea typeface="RF_RUTUBE LIght" panose="02000000000000000000" pitchFamily="2" charset="0"/>
                <a:cs typeface="RF_RUTUBE LIght" panose="02000000000000000000" pitchFamily="2" charset="0"/>
              </a:rPr>
              <a:t>Back-end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Century Gothic" panose="020B0502020202020204" pitchFamily="34" charset="0"/>
                <a:ea typeface="RF_RUTUBE LIght" panose="02000000000000000000" pitchFamily="2" charset="0"/>
                <a:cs typeface="RF_RUTUBE LIght" panose="02000000000000000000" pitchFamily="2" charset="0"/>
              </a:rPr>
              <a:t>Иван Храповицкий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529CC-0AEB-8A90-26F0-888AFE16CEDB}"/>
              </a:ext>
            </a:extLst>
          </p:cNvPr>
          <p:cNvSpPr txBox="1"/>
          <p:nvPr/>
        </p:nvSpPr>
        <p:spPr>
          <a:xfrm>
            <a:off x="766378" y="8521571"/>
            <a:ext cx="3365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  <a:ea typeface="RF_RUTUBE LIght" panose="02000000000000000000" pitchFamily="2" charset="0"/>
                <a:cs typeface="RF_RUTUBE LIght" panose="02000000000000000000" pitchFamily="2" charset="0"/>
              </a:rPr>
              <a:t>Back-end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Century Gothic" panose="020B0502020202020204" pitchFamily="34" charset="0"/>
                <a:ea typeface="RF_RUTUBE Medium" panose="02000000000000000000" pitchFamily="2" charset="0"/>
                <a:cs typeface="RF_RUTUBE Medium" panose="02000000000000000000" pitchFamily="2" charset="0"/>
              </a:rPr>
              <a:t>Даниил Иващенко </a:t>
            </a: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  <a:ea typeface="RF_RUTUBE Medium" panose="02000000000000000000" pitchFamily="2" charset="0"/>
              <a:cs typeface="RF_RUTUBE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4BB2EA-7931-0F46-7696-B32F009C0807}"/>
              </a:ext>
            </a:extLst>
          </p:cNvPr>
          <p:cNvSpPr txBox="1"/>
          <p:nvPr/>
        </p:nvSpPr>
        <p:spPr>
          <a:xfrm>
            <a:off x="4879880" y="8546315"/>
            <a:ext cx="308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  <a:ea typeface="RF_RUTUBE LIght" panose="02000000000000000000" pitchFamily="2" charset="0"/>
                <a:cs typeface="RF_RUTUBE LIght" panose="02000000000000000000" pitchFamily="2" charset="0"/>
              </a:rPr>
              <a:t>Team lead, Front-end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Century Gothic" panose="020B0502020202020204" pitchFamily="34" charset="0"/>
                <a:ea typeface="RF_RUTUBE Medium" panose="02000000000000000000" pitchFamily="2" charset="0"/>
                <a:cs typeface="RF_RUTUBE Medium" panose="02000000000000000000" pitchFamily="2" charset="0"/>
              </a:rPr>
              <a:t>Арина </a:t>
            </a:r>
            <a:r>
              <a:rPr lang="ru-RU" sz="1800" dirty="0" err="1">
                <a:solidFill>
                  <a:schemeClr val="bg1"/>
                </a:solidFill>
                <a:latin typeface="Century Gothic" panose="020B0502020202020204" pitchFamily="34" charset="0"/>
                <a:ea typeface="RF_RUTUBE Medium" panose="02000000000000000000" pitchFamily="2" charset="0"/>
                <a:cs typeface="RF_RUTUBE Medium" panose="02000000000000000000" pitchFamily="2" charset="0"/>
              </a:rPr>
              <a:t>Гуридова</a:t>
            </a: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  <a:ea typeface="RF_RUTUBE Medium" panose="02000000000000000000" pitchFamily="2" charset="0"/>
              <a:cs typeface="RF_RUTUBE Medium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C8D7F-DDF5-A37E-100A-E760E57BAA9D}"/>
              </a:ext>
            </a:extLst>
          </p:cNvPr>
          <p:cNvSpPr txBox="1"/>
          <p:nvPr/>
        </p:nvSpPr>
        <p:spPr>
          <a:xfrm>
            <a:off x="419535" y="966787"/>
            <a:ext cx="1348274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solidFill>
                  <a:srgbClr val="C00000"/>
                </a:solidFill>
                <a:latin typeface="Montserrat ExtraBold" panose="00000900000000000000" pitchFamily="2" charset="-52"/>
              </a:rPr>
              <a:t>СОСТАВ КОМАНДЫ</a:t>
            </a:r>
            <a:r>
              <a:rPr lang="en-US" sz="8800" spc="-200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endParaRPr lang="ru-RU" sz="8800" spc="-2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en-US" sz="8800" b="1" dirty="0">
                <a:latin typeface="Arial Black" panose="020B0A04020102020204" pitchFamily="34" charset="0"/>
              </a:rPr>
              <a:t>Hyper-</a:t>
            </a:r>
            <a:r>
              <a:rPr lang="ru-RU" sz="8800" b="1" dirty="0">
                <a:solidFill>
                  <a:srgbClr val="FF6600"/>
                </a:solidFill>
                <a:latin typeface="Arial Black" panose="020B0A04020102020204" pitchFamily="34" charset="0"/>
              </a:rPr>
              <a:t>ИСТ</a:t>
            </a:r>
            <a:endParaRPr lang="ru-RU" sz="8800" spc="-200" dirty="0">
              <a:solidFill>
                <a:srgbClr val="FF6600"/>
              </a:solidFill>
              <a:latin typeface="Arial Black" panose="020B0A04020102020204" pitchFamily="34" charset="0"/>
            </a:endParaRPr>
          </a:p>
          <a:p>
            <a:endParaRPr lang="ru-RU" sz="13800" dirty="0">
              <a:latin typeface="Montserrat ExtraBold" panose="00000900000000000000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AE88C3-7BF7-3A64-0833-E61FA0FCEB67}"/>
              </a:ext>
            </a:extLst>
          </p:cNvPr>
          <p:cNvSpPr txBox="1"/>
          <p:nvPr/>
        </p:nvSpPr>
        <p:spPr>
          <a:xfrm>
            <a:off x="13306638" y="8468111"/>
            <a:ext cx="2769107" cy="644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  <a:ea typeface="RF_RUTUBE LIght" panose="02000000000000000000" pitchFamily="2" charset="0"/>
                <a:cs typeface="RF_RUTUBE LIght" panose="02000000000000000000" pitchFamily="2" charset="0"/>
              </a:rPr>
              <a:t>Front-end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Century Gothic" panose="020B0502020202020204" pitchFamily="34" charset="0"/>
                <a:ea typeface="RF_RUTUBE Medium" panose="02000000000000000000" pitchFamily="2" charset="0"/>
                <a:cs typeface="RF_RUTUBE Medium" panose="02000000000000000000" pitchFamily="2" charset="0"/>
              </a:rPr>
              <a:t>Юрий Волковский</a:t>
            </a: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  <a:ea typeface="RF_RUTUBE Medium" panose="02000000000000000000" pitchFamily="2" charset="0"/>
              <a:cs typeface="RF_RUTUBE Medium" panose="02000000000000000000" pitchFamily="2" charset="0"/>
            </a:endParaRPr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60C15FC-89CA-6FF3-D69E-50FD7A46C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952" y="5255229"/>
            <a:ext cx="3016588" cy="30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39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DBBB1C-F7C7-E740-F59A-BC1BC40B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E32685-55F5-BF22-BBD1-7A07F668517E}"/>
              </a:ext>
            </a:extLst>
          </p:cNvPr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83A902-03B4-6A5D-E5C6-1B2F830A5F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8A8BA0-E4A8-833C-3C4B-17325303344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075C29B-E66E-3C0F-5FCC-3412ED6D82CF}"/>
              </a:ext>
            </a:extLst>
          </p:cNvPr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3E627C-D272-C097-0556-A8FF9AEC01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CB7C3F-04C7-698B-B312-D38C4E7861E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4519793-B3BE-38D5-BAC2-3DA66D25A15D}"/>
              </a:ext>
            </a:extLst>
          </p:cNvPr>
          <p:cNvGrpSpPr/>
          <p:nvPr/>
        </p:nvGrpSpPr>
        <p:grpSpPr>
          <a:xfrm>
            <a:off x="11991363" y="7353300"/>
            <a:ext cx="7516766" cy="7516766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52F23FF-607C-26C8-5F5A-509732302D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C9F79DF-D605-DACD-A40B-061B24BB084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1" name="Стрелка: шеврон 30">
            <a:extLst>
              <a:ext uri="{FF2B5EF4-FFF2-40B4-BE49-F238E27FC236}">
                <a16:creationId xmlns:a16="http://schemas.microsoft.com/office/drawing/2014/main" id="{FB7AC01F-AF26-C60E-1617-EACC795097BB}"/>
              </a:ext>
            </a:extLst>
          </p:cNvPr>
          <p:cNvSpPr/>
          <p:nvPr/>
        </p:nvSpPr>
        <p:spPr>
          <a:xfrm>
            <a:off x="223112" y="7004930"/>
            <a:ext cx="1717244" cy="1981200"/>
          </a:xfrm>
          <a:prstGeom prst="chevron">
            <a:avLst/>
          </a:prstGeom>
          <a:gradFill>
            <a:gsLst>
              <a:gs pos="87500">
                <a:srgbClr val="FB3E4E"/>
              </a:gs>
              <a:gs pos="75000">
                <a:srgbClr val="F73747"/>
              </a:gs>
              <a:gs pos="0">
                <a:srgbClr val="940A17"/>
              </a:gs>
              <a:gs pos="100000">
                <a:srgbClr val="FE4353"/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35B002FA-10A5-A959-4F9B-A9C73B7DEDE0}"/>
              </a:ext>
            </a:extLst>
          </p:cNvPr>
          <p:cNvSpPr/>
          <p:nvPr/>
        </p:nvSpPr>
        <p:spPr>
          <a:xfrm>
            <a:off x="3048000" y="6999960"/>
            <a:ext cx="1717244" cy="1981200"/>
          </a:xfrm>
          <a:prstGeom prst="chevron">
            <a:avLst/>
          </a:prstGeom>
          <a:gradFill>
            <a:gsLst>
              <a:gs pos="87500">
                <a:srgbClr val="FB3E4E"/>
              </a:gs>
              <a:gs pos="75000">
                <a:srgbClr val="F73747"/>
              </a:gs>
              <a:gs pos="0">
                <a:srgbClr val="940A17"/>
              </a:gs>
              <a:gs pos="100000">
                <a:srgbClr val="FE4353"/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32E51777-1ED7-4BE7-A04F-E261E92BBB46}"/>
              </a:ext>
            </a:extLst>
          </p:cNvPr>
          <p:cNvSpPr/>
          <p:nvPr/>
        </p:nvSpPr>
        <p:spPr>
          <a:xfrm>
            <a:off x="5872888" y="6994990"/>
            <a:ext cx="1717244" cy="1981200"/>
          </a:xfrm>
          <a:prstGeom prst="chevron">
            <a:avLst/>
          </a:prstGeom>
          <a:gradFill>
            <a:gsLst>
              <a:gs pos="87500">
                <a:srgbClr val="FB3E4E"/>
              </a:gs>
              <a:gs pos="75000">
                <a:srgbClr val="F73747"/>
              </a:gs>
              <a:gs pos="0">
                <a:srgbClr val="940A17"/>
              </a:gs>
              <a:gs pos="100000">
                <a:srgbClr val="FE4353"/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36" name="Стрелка: шеврон 35">
            <a:extLst>
              <a:ext uri="{FF2B5EF4-FFF2-40B4-BE49-F238E27FC236}">
                <a16:creationId xmlns:a16="http://schemas.microsoft.com/office/drawing/2014/main" id="{0CF1CB86-ED10-189E-9FBE-F7D52E4BC3F8}"/>
              </a:ext>
            </a:extLst>
          </p:cNvPr>
          <p:cNvSpPr/>
          <p:nvPr/>
        </p:nvSpPr>
        <p:spPr>
          <a:xfrm>
            <a:off x="8792868" y="7004417"/>
            <a:ext cx="1717244" cy="1981200"/>
          </a:xfrm>
          <a:prstGeom prst="chevron">
            <a:avLst/>
          </a:prstGeom>
          <a:gradFill>
            <a:gsLst>
              <a:gs pos="87500">
                <a:srgbClr val="FB3E4E"/>
              </a:gs>
              <a:gs pos="75000">
                <a:srgbClr val="F73747"/>
              </a:gs>
              <a:gs pos="0">
                <a:srgbClr val="940A17"/>
              </a:gs>
              <a:gs pos="100000">
                <a:srgbClr val="FE4353"/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0841DAED-DA89-3770-9D2B-CC09B50D7117}"/>
              </a:ext>
            </a:extLst>
          </p:cNvPr>
          <p:cNvSpPr/>
          <p:nvPr/>
        </p:nvSpPr>
        <p:spPr>
          <a:xfrm>
            <a:off x="8923061" y="9182100"/>
            <a:ext cx="7516766" cy="751676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D1D2B"/>
          </a:solidFill>
        </p:spPr>
      </p:sp>
      <p:sp>
        <p:nvSpPr>
          <p:cNvPr id="11" name="Стрелка: шеврон 10">
            <a:extLst>
              <a:ext uri="{FF2B5EF4-FFF2-40B4-BE49-F238E27FC236}">
                <a16:creationId xmlns:a16="http://schemas.microsoft.com/office/drawing/2014/main" id="{353EA4BC-2439-1E00-ED01-6C532A477554}"/>
              </a:ext>
            </a:extLst>
          </p:cNvPr>
          <p:cNvSpPr/>
          <p:nvPr/>
        </p:nvSpPr>
        <p:spPr>
          <a:xfrm>
            <a:off x="11617756" y="6974204"/>
            <a:ext cx="1717244" cy="1981200"/>
          </a:xfrm>
          <a:prstGeom prst="chevron">
            <a:avLst/>
          </a:prstGeom>
          <a:gradFill>
            <a:gsLst>
              <a:gs pos="87500">
                <a:srgbClr val="FB3E4E"/>
              </a:gs>
              <a:gs pos="75000">
                <a:srgbClr val="F73747"/>
              </a:gs>
              <a:gs pos="0">
                <a:srgbClr val="940A17"/>
              </a:gs>
              <a:gs pos="100000">
                <a:srgbClr val="FE4353"/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536CF5C-043E-2EE7-CB40-FF1EBE946BFD}"/>
              </a:ext>
            </a:extLst>
          </p:cNvPr>
          <p:cNvSpPr txBox="1"/>
          <p:nvPr/>
        </p:nvSpPr>
        <p:spPr>
          <a:xfrm>
            <a:off x="-122532" y="1683073"/>
            <a:ext cx="1783080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15000" dirty="0">
                <a:solidFill>
                  <a:srgbClr val="C00000"/>
                </a:solidFill>
                <a:latin typeface="Montserrat Bold" panose="020B0604020202020204" charset="-52"/>
              </a:rPr>
              <a:t>Спасибо за внимание</a:t>
            </a:r>
            <a:r>
              <a:rPr lang="en-US" sz="15000" b="0" i="0" dirty="0">
                <a:solidFill>
                  <a:srgbClr val="C00000"/>
                </a:solidFill>
                <a:effectLst/>
                <a:latin typeface="Montserrat Bold" panose="020B0604020202020204" charset="-52"/>
              </a:rPr>
              <a:t> </a:t>
            </a:r>
            <a:endParaRPr lang="en-US" sz="15000" dirty="0">
              <a:solidFill>
                <a:srgbClr val="C00000"/>
              </a:solidFill>
              <a:latin typeface="Montserrat Bold" panose="020B0604020202020204" charset="-52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20592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20B826-F904-3387-0DDF-BA57FD9F6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Круг: прозрачная заливка 20">
            <a:extLst>
              <a:ext uri="{FF2B5EF4-FFF2-40B4-BE49-F238E27FC236}">
                <a16:creationId xmlns:a16="http://schemas.microsoft.com/office/drawing/2014/main" id="{C09571D5-ECA1-E0DE-62AA-656170FCB52D}"/>
              </a:ext>
            </a:extLst>
          </p:cNvPr>
          <p:cNvSpPr/>
          <p:nvPr/>
        </p:nvSpPr>
        <p:spPr>
          <a:xfrm>
            <a:off x="-1548112" y="-2324100"/>
            <a:ext cx="12063711" cy="11887200"/>
          </a:xfrm>
          <a:prstGeom prst="donut">
            <a:avLst>
              <a:gd name="adj" fmla="val 10092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B06C3-5F4D-5B71-0E63-1E25C5FC7E3C}"/>
              </a:ext>
            </a:extLst>
          </p:cNvPr>
          <p:cNvSpPr txBox="1"/>
          <p:nvPr/>
        </p:nvSpPr>
        <p:spPr>
          <a:xfrm>
            <a:off x="1762902" y="2947314"/>
            <a:ext cx="6272511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>
                <a:latin typeface="Century Gothic" panose="020B0502020202020204" pitchFamily="34" charset="0"/>
              </a:rPr>
              <a:t>Разработать</a:t>
            </a:r>
            <a:r>
              <a:rPr lang="en-US" sz="3200" b="1" dirty="0">
                <a:latin typeface="Century Gothic" panose="020B050202020202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latin typeface="Century Gothic" panose="020B0502020202020204" pitchFamily="34" charset="0"/>
              </a:rPr>
              <a:t> концепцию </a:t>
            </a:r>
            <a:endParaRPr lang="en-US" sz="3200" b="1" dirty="0">
              <a:latin typeface="Century Gothic" panose="020B0502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latin typeface="Century Gothic" panose="020B0502020202020204" pitchFamily="34" charset="0"/>
              </a:rPr>
              <a:t>прототип цифровой лотереи. </a:t>
            </a:r>
          </a:p>
          <a:p>
            <a:pPr>
              <a:lnSpc>
                <a:spcPct val="150000"/>
              </a:lnSpc>
            </a:pPr>
            <a:r>
              <a:rPr lang="ru-RU" sz="3200" b="1" dirty="0">
                <a:latin typeface="Century Gothic" panose="020B0502020202020204" pitchFamily="34" charset="0"/>
              </a:rPr>
              <a:t>Это обеспечит: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latin typeface="Century Gothic" panose="020B0502020202020204" pitchFamily="34" charset="0"/>
              </a:rPr>
              <a:t>случайность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b="1" dirty="0" err="1">
                <a:latin typeface="Century Gothic" panose="020B0502020202020204" pitchFamily="34" charset="0"/>
              </a:rPr>
              <a:t>равновероятность</a:t>
            </a:r>
            <a:endParaRPr lang="ru-RU" sz="3200" b="1" dirty="0">
              <a:latin typeface="Century Gothic" panose="020B0502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latin typeface="Century Gothic" panose="020B0502020202020204" pitchFamily="34" charset="0"/>
              </a:rPr>
              <a:t>баланс стратегических и тактических элементов. </a:t>
            </a:r>
          </a:p>
          <a:p>
            <a:endParaRPr lang="ru-RU" sz="32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1B95319-5A6B-7B5F-4185-09FF793B935F}"/>
              </a:ext>
            </a:extLst>
          </p:cNvPr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C5A6D8D-05D4-CCD7-5ED4-15BF23F5CE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B99521-2454-44C2-ED49-88CC5B21A755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AF3F3BB-BB65-1E91-5C06-9CDF546C3141}"/>
              </a:ext>
            </a:extLst>
          </p:cNvPr>
          <p:cNvGrpSpPr/>
          <p:nvPr/>
        </p:nvGrpSpPr>
        <p:grpSpPr>
          <a:xfrm>
            <a:off x="1054333" y="-519305"/>
            <a:ext cx="1038609" cy="1038609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2ABF5A5-AB3A-C811-A5F9-D6CE4967AD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203733F-C012-526F-8FC0-DFF6B42C502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68AE15-052A-14E1-1AA4-B33F1BF95621}"/>
              </a:ext>
            </a:extLst>
          </p:cNvPr>
          <p:cNvSpPr txBox="1"/>
          <p:nvPr/>
        </p:nvSpPr>
        <p:spPr>
          <a:xfrm>
            <a:off x="1573637" y="1565936"/>
            <a:ext cx="11381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rgbClr val="C00000"/>
                </a:solidFill>
                <a:latin typeface="Arial Black" panose="020B0A04020102020204" pitchFamily="34" charset="0"/>
              </a:rPr>
              <a:t>ЦЕЛЬ ПРОЕКТА:</a:t>
            </a:r>
          </a:p>
        </p:txBody>
      </p:sp>
      <p:sp>
        <p:nvSpPr>
          <p:cNvPr id="22" name="Круг: прозрачная заливка 21">
            <a:extLst>
              <a:ext uri="{FF2B5EF4-FFF2-40B4-BE49-F238E27FC236}">
                <a16:creationId xmlns:a16="http://schemas.microsoft.com/office/drawing/2014/main" id="{18A32E0A-AB56-EB21-9166-B9832C7B3091}"/>
              </a:ext>
            </a:extLst>
          </p:cNvPr>
          <p:cNvSpPr/>
          <p:nvPr/>
        </p:nvSpPr>
        <p:spPr>
          <a:xfrm>
            <a:off x="15087600" y="8115300"/>
            <a:ext cx="6103191" cy="6207363"/>
          </a:xfrm>
          <a:prstGeom prst="donut">
            <a:avLst>
              <a:gd name="adj" fmla="val 100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50D828-99C9-83A3-F652-E25E0046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0" y="519304"/>
            <a:ext cx="7185794" cy="71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4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1FAEE-0DC7-A23D-46CB-5D75DCA4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CA8579-C8DA-893E-2841-FC5C9E0D7D38}"/>
              </a:ext>
            </a:extLst>
          </p:cNvPr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B76FA8-1F7B-74A3-FF9E-F80468ABCE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0EA5EAF-C136-F6DC-89FE-63D0DA64C0B1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BD5421C-8CAA-94E5-AFDA-4755F62A92FC}"/>
              </a:ext>
            </a:extLst>
          </p:cNvPr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A71CDE1-54B5-580C-DF08-EC29FC3C580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71F356C-A4E0-2CA8-3EDB-A40F4AF86AB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47E8B5D-790B-BD3A-7FA0-02185CE2A992}"/>
              </a:ext>
            </a:extLst>
          </p:cNvPr>
          <p:cNvGrpSpPr/>
          <p:nvPr/>
        </p:nvGrpSpPr>
        <p:grpSpPr>
          <a:xfrm>
            <a:off x="10551030" y="4349936"/>
            <a:ext cx="11381566" cy="11381566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7B11E58-2C22-2CD1-13F0-C9B3678D9B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5AB8001-D477-85FF-E1D6-596200A61CB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B9D546A-B6A1-CEBB-8426-89232F6E4995}"/>
              </a:ext>
            </a:extLst>
          </p:cNvPr>
          <p:cNvGrpSpPr/>
          <p:nvPr/>
        </p:nvGrpSpPr>
        <p:grpSpPr>
          <a:xfrm>
            <a:off x="9165902" y="8802044"/>
            <a:ext cx="1038609" cy="1038609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ECF7E64-097C-61CD-940E-B133C5304B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87D8553-5E53-8790-335E-6F904BD7E69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F7A3BB3-C750-914A-AD25-6841488318DF}"/>
              </a:ext>
            </a:extLst>
          </p:cNvPr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F279A37-0AC5-9E0A-5363-DAF25419D0B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EC6E856-DCAE-9E1B-2B8D-A42C9F1BA28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2AA9287-3838-3F17-4540-820455B1F385}"/>
              </a:ext>
            </a:extLst>
          </p:cNvPr>
          <p:cNvGrpSpPr/>
          <p:nvPr/>
        </p:nvGrpSpPr>
        <p:grpSpPr>
          <a:xfrm>
            <a:off x="788528" y="3960696"/>
            <a:ext cx="389240" cy="389240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CF19261-AE2D-2043-516E-FDBDC323D07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B2CCBC1-626B-B949-18C7-8B16EFBD75C9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611244F-1F41-63F1-FA27-DEAF0900552A}"/>
              </a:ext>
            </a:extLst>
          </p:cNvPr>
          <p:cNvSpPr txBox="1"/>
          <p:nvPr/>
        </p:nvSpPr>
        <p:spPr>
          <a:xfrm>
            <a:off x="1364649" y="1997195"/>
            <a:ext cx="11208351" cy="1404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ru-RU" sz="9396" dirty="0">
                <a:solidFill>
                  <a:srgbClr val="C00000"/>
                </a:solidFill>
                <a:latin typeface="Arial Black" panose="020B0A04020102020204" pitchFamily="34" charset="0"/>
                <a:ea typeface="Anton"/>
                <a:cs typeface="Anton"/>
                <a:sym typeface="Anton"/>
              </a:rPr>
              <a:t>ПРОБЛЕМЫ</a:t>
            </a:r>
            <a:r>
              <a:rPr lang="ru-RU" sz="9396" dirty="0">
                <a:solidFill>
                  <a:srgbClr val="FF4454"/>
                </a:solidFill>
                <a:latin typeface="Arial Black" panose="020B0A04020102020204" pitchFamily="34" charset="0"/>
                <a:ea typeface="Anton"/>
                <a:cs typeface="Anton"/>
                <a:sym typeface="Anton"/>
              </a:rPr>
              <a:t> </a:t>
            </a:r>
            <a:endParaRPr lang="en-US" sz="9396" dirty="0">
              <a:solidFill>
                <a:srgbClr val="FF4454"/>
              </a:solidFill>
              <a:latin typeface="Arial Black" panose="020B0A04020102020204" pitchFamily="34" charset="0"/>
              <a:ea typeface="Anton"/>
              <a:cs typeface="Anton"/>
              <a:sym typeface="Anton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B62A284-6582-F3AC-16B2-01B3385DE112}"/>
              </a:ext>
            </a:extLst>
          </p:cNvPr>
          <p:cNvSpPr txBox="1"/>
          <p:nvPr/>
        </p:nvSpPr>
        <p:spPr>
          <a:xfrm>
            <a:off x="1439167" y="3888239"/>
            <a:ext cx="8044841" cy="428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4800" b="1" u="none" strike="noStrike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Низкая вовлеченность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4800" b="1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Однообразие</a:t>
            </a: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4800" b="1" u="none" strike="noStrike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Пассивное ожидание розыгрыша</a:t>
            </a:r>
            <a:endParaRPr lang="en-US" sz="4800" b="1" u="none" strike="noStrike" dirty="0">
              <a:solidFill>
                <a:schemeClr val="tx1">
                  <a:alpha val="80000"/>
                </a:schemeClr>
              </a:solidFill>
              <a:latin typeface="Century Gothic" panose="020B0502020202020204" pitchFamily="3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38E68C-13EC-1188-AD88-B170B658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0" y="1799732"/>
            <a:ext cx="7213287" cy="72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1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E1406-A10D-3476-ECDF-69A20A953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130A4B-E1FC-92B3-5565-C39A69E78B1B}"/>
              </a:ext>
            </a:extLst>
          </p:cNvPr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47E18E-50A9-5BBC-E270-61F9DB88B0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EAA5D8-0DEF-6D8C-057F-48148AC796D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4A70E9C-1DAD-AEBF-8795-7267655BE23F}"/>
              </a:ext>
            </a:extLst>
          </p:cNvPr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A057063-2334-A253-ADB6-E98CCE05B1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B45B9B-9936-4713-5F6F-EB9BAE6B316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8BE1DF-F4A4-6FF9-FD43-227E1728CF5B}"/>
              </a:ext>
            </a:extLst>
          </p:cNvPr>
          <p:cNvGrpSpPr/>
          <p:nvPr/>
        </p:nvGrpSpPr>
        <p:grpSpPr>
          <a:xfrm>
            <a:off x="9144000" y="7727421"/>
            <a:ext cx="1038609" cy="1038609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E3ED80C-A2E2-1F3D-2FE9-C2D3C0858E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1126AA1-D136-E2C9-90AC-3207C3257FE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C43A92B-14F1-0704-8013-18C5DBEB650C}"/>
              </a:ext>
            </a:extLst>
          </p:cNvPr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2E213C6-BE20-3D88-7D66-9B9A49D8D2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C310B89-ABFC-ACC2-A7F4-7AFE0D63F26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19328D7-B996-27D0-263F-DF437E408615}"/>
              </a:ext>
            </a:extLst>
          </p:cNvPr>
          <p:cNvGrpSpPr/>
          <p:nvPr/>
        </p:nvGrpSpPr>
        <p:grpSpPr>
          <a:xfrm>
            <a:off x="1381740" y="4046947"/>
            <a:ext cx="389240" cy="389240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18BDAA5-0E9C-7EE1-D919-83E507E39B5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1CB5B49-AAA4-C629-9F12-716A1F86E33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64DE0FC9-486E-306B-7DEF-CDA55F084E1E}"/>
              </a:ext>
            </a:extLst>
          </p:cNvPr>
          <p:cNvSpPr txBox="1"/>
          <p:nvPr/>
        </p:nvSpPr>
        <p:spPr>
          <a:xfrm>
            <a:off x="1364649" y="1997195"/>
            <a:ext cx="11208351" cy="1404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ru-RU" sz="9396" dirty="0">
                <a:solidFill>
                  <a:srgbClr val="C00000"/>
                </a:solidFill>
                <a:latin typeface="Arial Black" panose="020B0A04020102020204" pitchFamily="34" charset="0"/>
                <a:ea typeface="Anton"/>
                <a:cs typeface="Anton"/>
                <a:sym typeface="Anton"/>
              </a:rPr>
              <a:t>АКТУАЛЬНОСТЬ</a:t>
            </a:r>
            <a:r>
              <a:rPr lang="ru-RU" sz="9396" dirty="0">
                <a:solidFill>
                  <a:srgbClr val="FF4454"/>
                </a:solidFill>
                <a:latin typeface="Arial Black" panose="020B0A04020102020204" pitchFamily="34" charset="0"/>
                <a:ea typeface="Anton"/>
                <a:cs typeface="Anton"/>
                <a:sym typeface="Anton"/>
              </a:rPr>
              <a:t> </a:t>
            </a:r>
            <a:endParaRPr lang="en-US" sz="9396" dirty="0">
              <a:solidFill>
                <a:srgbClr val="FF4454"/>
              </a:solidFill>
              <a:latin typeface="Arial Black" panose="020B0A04020102020204" pitchFamily="34" charset="0"/>
              <a:ea typeface="Anton"/>
              <a:cs typeface="Anton"/>
              <a:sym typeface="Anton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91EBAE7-4CA1-3CAA-2FF9-39CED8BBA530}"/>
              </a:ext>
            </a:extLst>
          </p:cNvPr>
          <p:cNvSpPr txBox="1"/>
          <p:nvPr/>
        </p:nvSpPr>
        <p:spPr>
          <a:xfrm>
            <a:off x="1968149" y="3928901"/>
            <a:ext cx="6986401" cy="487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600" b="1" u="none" strike="noStrike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Необходимость разработки игровых механик.</a:t>
            </a:r>
          </a:p>
          <a:p>
            <a:pPr>
              <a:lnSpc>
                <a:spcPct val="150000"/>
              </a:lnSpc>
            </a:pPr>
            <a:r>
              <a:rPr lang="ru-RU" sz="3600" b="1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Это повысит: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b="1" u="none" strike="noStrike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Заинт</a:t>
            </a:r>
            <a:r>
              <a:rPr lang="ru-RU" sz="3600" b="1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ересованность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b="1" u="none" strike="noStrike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Инт</a:t>
            </a:r>
            <a:r>
              <a:rPr lang="ru-RU" sz="3600" b="1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ерактивность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b="1" u="none" strike="noStrike" dirty="0">
                <a:solidFill>
                  <a:schemeClr val="tx1">
                    <a:alpha val="80000"/>
                  </a:schemeClr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Азарт пользователей</a:t>
            </a:r>
            <a:endParaRPr lang="en-US" sz="3600" b="1" u="none" strike="noStrike" dirty="0">
              <a:solidFill>
                <a:schemeClr val="tx1">
                  <a:alpha val="80000"/>
                </a:schemeClr>
              </a:solidFill>
              <a:latin typeface="Century Gothic" panose="020B0502020202020204" pitchFamily="3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164639-0D11-9894-36FD-A4967F6B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460" y="3351668"/>
            <a:ext cx="5648940" cy="56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410200" y="613692"/>
            <a:ext cx="9001995" cy="285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ru-RU" sz="9396" dirty="0">
                <a:solidFill>
                  <a:srgbClr val="C00000"/>
                </a:solidFill>
                <a:latin typeface="Arial Black" panose="020B0A04020102020204" pitchFamily="34" charset="0"/>
                <a:ea typeface="Anton"/>
                <a:cs typeface="Anton"/>
                <a:sym typeface="Anton"/>
              </a:rPr>
              <a:t>Статистика</a:t>
            </a:r>
            <a:br>
              <a:rPr lang="ru-RU" sz="9396" dirty="0">
                <a:solidFill>
                  <a:srgbClr val="C00000"/>
                </a:solidFill>
                <a:latin typeface="Anton"/>
                <a:ea typeface="Anton"/>
                <a:cs typeface="Anton"/>
                <a:sym typeface="Anton"/>
              </a:rPr>
            </a:br>
            <a:endParaRPr lang="en-US" sz="9396" dirty="0">
              <a:solidFill>
                <a:srgbClr val="C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724263" y="1135856"/>
            <a:ext cx="997371" cy="99737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122C5E-DF65-0C9E-EC3B-F2BC4CD6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81" y="2781300"/>
            <a:ext cx="14814850" cy="6369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EF8C3-75E7-FB8D-4866-39A1E8D9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0F7BD2-0CCF-3407-D480-913E4683A1F7}"/>
              </a:ext>
            </a:extLst>
          </p:cNvPr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3874F73-F7EE-D148-8C47-332DCA1D6B1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D8F1E9B-4A58-9B40-ACFA-E048CA0B825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4A2699-D725-8771-3668-B91D4AEE1B51}"/>
              </a:ext>
            </a:extLst>
          </p:cNvPr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E32200-B555-46D2-DC19-689CCF1612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CBE0802-6CFE-7C1C-0BF6-84EFC24B2FB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609A0A9-15DF-1483-0219-04E7B3117AD4}"/>
              </a:ext>
            </a:extLst>
          </p:cNvPr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96F5FA9-D955-46D8-9823-56DD3A22F5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CB7F7052-D82F-D999-28DC-6C5B7EE76829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A52793-9EEE-23A5-E2AF-BA6EA3E6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67" y="1882401"/>
            <a:ext cx="15862116" cy="6760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459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384296" y="1374365"/>
            <a:ext cx="8305800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ru-RU" sz="9600" dirty="0">
                <a:solidFill>
                  <a:srgbClr val="C00000"/>
                </a:solidFill>
                <a:latin typeface="Arial Black" panose="020B0A04020102020204" pitchFamily="34" charset="0"/>
                <a:ea typeface="Anton"/>
                <a:cs typeface="Anton"/>
                <a:sym typeface="Anton"/>
              </a:rPr>
              <a:t>ВОТ НАШЕ РЕШЕНИЕ</a:t>
            </a:r>
            <a:endParaRPr lang="en-US" sz="9600" dirty="0">
              <a:solidFill>
                <a:srgbClr val="C00000"/>
              </a:solidFill>
              <a:latin typeface="Arial Black" panose="020B0A04020102020204" pitchFamily="34" charset="0"/>
              <a:ea typeface="Anton"/>
              <a:cs typeface="Anton"/>
              <a:sym typeface="Anton"/>
            </a:endParaRPr>
          </a:p>
        </p:txBody>
      </p:sp>
      <p:grpSp>
        <p:nvGrpSpPr>
          <p:cNvPr id="28" name="Group 23">
            <a:extLst>
              <a:ext uri="{FF2B5EF4-FFF2-40B4-BE49-F238E27FC236}">
                <a16:creationId xmlns:a16="http://schemas.microsoft.com/office/drawing/2014/main" id="{EF8110C4-0874-1116-9C03-EECF5881A3F1}"/>
              </a:ext>
            </a:extLst>
          </p:cNvPr>
          <p:cNvGrpSpPr/>
          <p:nvPr/>
        </p:nvGrpSpPr>
        <p:grpSpPr>
          <a:xfrm>
            <a:off x="-87377" y="8143974"/>
            <a:ext cx="520036" cy="735824"/>
            <a:chOff x="76200" y="-1372279"/>
            <a:chExt cx="1351382" cy="2108879"/>
          </a:xfrm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6B8CAC1E-753E-1DB7-18AA-5024EB43AD33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0F7F2F2C-7E92-EE27-7D8C-6C3367BCFA5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23">
            <a:extLst>
              <a:ext uri="{FF2B5EF4-FFF2-40B4-BE49-F238E27FC236}">
                <a16:creationId xmlns:a16="http://schemas.microsoft.com/office/drawing/2014/main" id="{7378AA09-7D60-5148-0D80-DF1E9E0E9C6E}"/>
              </a:ext>
            </a:extLst>
          </p:cNvPr>
          <p:cNvGrpSpPr/>
          <p:nvPr/>
        </p:nvGrpSpPr>
        <p:grpSpPr>
          <a:xfrm>
            <a:off x="-81493" y="8680904"/>
            <a:ext cx="520036" cy="735824"/>
            <a:chOff x="76200" y="-1372279"/>
            <a:chExt cx="1351382" cy="2108879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394FAE44-1AED-7FB7-2CE3-409B5FB0EAE0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38CA214C-EA7C-9FF7-CCE2-43137436445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4" name="Group 23">
            <a:extLst>
              <a:ext uri="{FF2B5EF4-FFF2-40B4-BE49-F238E27FC236}">
                <a16:creationId xmlns:a16="http://schemas.microsoft.com/office/drawing/2014/main" id="{424D9207-9429-6C43-5407-F9AA7D95C111}"/>
              </a:ext>
            </a:extLst>
          </p:cNvPr>
          <p:cNvGrpSpPr/>
          <p:nvPr/>
        </p:nvGrpSpPr>
        <p:grpSpPr>
          <a:xfrm>
            <a:off x="-77782" y="9250712"/>
            <a:ext cx="520036" cy="735824"/>
            <a:chOff x="76200" y="-1372279"/>
            <a:chExt cx="1351382" cy="2108879"/>
          </a:xfrm>
        </p:grpSpPr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2D257CE7-8CBB-6EDD-4404-47E6EB7C503F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BED2994B-D483-C995-4A8C-9DBCC9C130C9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1DE27D0E-B9EB-504D-0BDF-15D73CE98B01}"/>
              </a:ext>
            </a:extLst>
          </p:cNvPr>
          <p:cNvGrpSpPr/>
          <p:nvPr/>
        </p:nvGrpSpPr>
        <p:grpSpPr>
          <a:xfrm>
            <a:off x="-77782" y="9856813"/>
            <a:ext cx="520036" cy="735824"/>
            <a:chOff x="76200" y="-1372279"/>
            <a:chExt cx="1351382" cy="2108879"/>
          </a:xfrm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897AA939-108A-1110-3EE5-5D1FE8D44A40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4ECDA175-7AA7-1196-A583-7C5D3A7DE7B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F46812B-BDE3-0754-5EEC-D4FED6B6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304" y="8092054"/>
            <a:ext cx="2029117" cy="2029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B55076-708A-CAC0-1833-C0B79A7D146E}"/>
              </a:ext>
            </a:extLst>
          </p:cNvPr>
          <p:cNvSpPr txBox="1"/>
          <p:nvPr/>
        </p:nvSpPr>
        <p:spPr>
          <a:xfrm>
            <a:off x="285864" y="853709"/>
            <a:ext cx="518379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5000" b="1" dirty="0">
                <a:solidFill>
                  <a:srgbClr val="C00000"/>
                </a:solidFill>
                <a:latin typeface="Blinker"/>
                <a:ea typeface="Blinker"/>
                <a:cs typeface="Blinker"/>
                <a:sym typeface="Blinker"/>
              </a:rPr>
              <a:t>&lt;//</a:t>
            </a:r>
            <a:endParaRPr lang="ru-RU" sz="250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E6D24D-8103-956A-BE02-BAABB812D14C}"/>
              </a:ext>
            </a:extLst>
          </p:cNvPr>
          <p:cNvSpPr txBox="1"/>
          <p:nvPr/>
        </p:nvSpPr>
        <p:spPr>
          <a:xfrm>
            <a:off x="13332595" y="723900"/>
            <a:ext cx="498443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0" b="1" dirty="0">
                <a:solidFill>
                  <a:srgbClr val="C00000"/>
                </a:solidFill>
                <a:latin typeface="Blinker"/>
                <a:ea typeface="Blinker"/>
                <a:cs typeface="Blinker"/>
                <a:sym typeface="Blinker"/>
              </a:rPr>
              <a:t>//&gt;</a:t>
            </a:r>
          </a:p>
        </p:txBody>
      </p:sp>
      <p:sp>
        <p:nvSpPr>
          <p:cNvPr id="27" name="Табличка 26">
            <a:extLst>
              <a:ext uri="{FF2B5EF4-FFF2-40B4-BE49-F238E27FC236}">
                <a16:creationId xmlns:a16="http://schemas.microsoft.com/office/drawing/2014/main" id="{CC827C62-9A93-9AF5-D522-854EAD3B5A7E}"/>
              </a:ext>
            </a:extLst>
          </p:cNvPr>
          <p:cNvSpPr/>
          <p:nvPr/>
        </p:nvSpPr>
        <p:spPr>
          <a:xfrm>
            <a:off x="1752600" y="5148943"/>
            <a:ext cx="4038600" cy="2286000"/>
          </a:xfrm>
          <a:prstGeom prst="plaque">
            <a:avLst/>
          </a:prstGeom>
          <a:solidFill>
            <a:srgbClr val="FE4252"/>
          </a:solidFill>
          <a:ln>
            <a:solidFill>
              <a:srgbClr val="BD1D2B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Гибкий Ряд - обычная</a:t>
            </a:r>
          </a:p>
        </p:txBody>
      </p:sp>
      <p:sp>
        <p:nvSpPr>
          <p:cNvPr id="43" name="Табличка 42">
            <a:extLst>
              <a:ext uri="{FF2B5EF4-FFF2-40B4-BE49-F238E27FC236}">
                <a16:creationId xmlns:a16="http://schemas.microsoft.com/office/drawing/2014/main" id="{9C599C24-8DC2-2929-D062-863A2E4C46CF}"/>
              </a:ext>
            </a:extLst>
          </p:cNvPr>
          <p:cNvSpPr/>
          <p:nvPr/>
        </p:nvSpPr>
        <p:spPr>
          <a:xfrm>
            <a:off x="7124700" y="5184096"/>
            <a:ext cx="4038600" cy="2286000"/>
          </a:xfrm>
          <a:prstGeom prst="plaque">
            <a:avLst/>
          </a:prstGeom>
          <a:solidFill>
            <a:srgbClr val="FE4252"/>
          </a:solidFill>
          <a:ln>
            <a:solidFill>
              <a:srgbClr val="BD1D2B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Судоку-Лотерея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PRO - 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бонусная</a:t>
            </a:r>
          </a:p>
        </p:txBody>
      </p:sp>
      <p:sp>
        <p:nvSpPr>
          <p:cNvPr id="44" name="Табличка 43">
            <a:extLst>
              <a:ext uri="{FF2B5EF4-FFF2-40B4-BE49-F238E27FC236}">
                <a16:creationId xmlns:a16="http://schemas.microsoft.com/office/drawing/2014/main" id="{26B6CC3E-DB72-0877-EC2E-1B7F48CE000F}"/>
              </a:ext>
            </a:extLst>
          </p:cNvPr>
          <p:cNvSpPr/>
          <p:nvPr/>
        </p:nvSpPr>
        <p:spPr>
          <a:xfrm>
            <a:off x="12496800" y="5240190"/>
            <a:ext cx="4038600" cy="2286000"/>
          </a:xfrm>
          <a:prstGeom prst="plaque">
            <a:avLst/>
          </a:prstGeom>
          <a:solidFill>
            <a:srgbClr val="FE4252"/>
          </a:solidFill>
          <a:ln>
            <a:solidFill>
              <a:srgbClr val="BD1D2B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Лотерея Сапер - бонусная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386A3-48B7-4C48-A3D6-CD58A689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B0B5CFBA-6C30-9929-D350-E851BC752941}"/>
              </a:ext>
            </a:extLst>
          </p:cNvPr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6F5010E-72A6-9A44-6B3E-BB46D238804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E793EA-7CAD-F36D-E428-3C246F578831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3BA77384-0B22-0023-5F15-78B8ABC2A9BE}"/>
              </a:ext>
            </a:extLst>
          </p:cNvPr>
          <p:cNvSpPr txBox="1"/>
          <p:nvPr/>
        </p:nvSpPr>
        <p:spPr>
          <a:xfrm>
            <a:off x="340179" y="186683"/>
            <a:ext cx="17560762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75"/>
              </a:lnSpc>
            </a:pPr>
            <a:r>
              <a:rPr lang="ru-RU" sz="9600" dirty="0">
                <a:solidFill>
                  <a:srgbClr val="C00000"/>
                </a:solidFill>
                <a:latin typeface="Arial Black" panose="020B0A04020102020204" pitchFamily="34" charset="0"/>
                <a:ea typeface="Anton"/>
                <a:cs typeface="Anton"/>
                <a:sym typeface="Anton"/>
              </a:rPr>
              <a:t>Сценарии использования</a:t>
            </a:r>
            <a:endParaRPr lang="en-US" sz="9600" dirty="0">
              <a:solidFill>
                <a:srgbClr val="C00000"/>
              </a:solidFill>
              <a:latin typeface="Arial Black" panose="020B0A04020102020204" pitchFamily="34" charset="0"/>
              <a:ea typeface="Anton"/>
              <a:cs typeface="Anton"/>
              <a:sym typeface="Anton"/>
            </a:endParaRPr>
          </a:p>
        </p:txBody>
      </p:sp>
      <p:grpSp>
        <p:nvGrpSpPr>
          <p:cNvPr id="28" name="Group 23">
            <a:extLst>
              <a:ext uri="{FF2B5EF4-FFF2-40B4-BE49-F238E27FC236}">
                <a16:creationId xmlns:a16="http://schemas.microsoft.com/office/drawing/2014/main" id="{5CD2D6B4-F389-F271-7C93-3A3DDD778741}"/>
              </a:ext>
            </a:extLst>
          </p:cNvPr>
          <p:cNvGrpSpPr/>
          <p:nvPr/>
        </p:nvGrpSpPr>
        <p:grpSpPr>
          <a:xfrm>
            <a:off x="-87377" y="8143974"/>
            <a:ext cx="520036" cy="735824"/>
            <a:chOff x="76200" y="-1372279"/>
            <a:chExt cx="1351382" cy="2108879"/>
          </a:xfrm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BD0F894A-DD77-81F3-E625-0BD7FDE6884D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C01E74F3-082F-59DB-EF76-95D7FBFBC2A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23">
            <a:extLst>
              <a:ext uri="{FF2B5EF4-FFF2-40B4-BE49-F238E27FC236}">
                <a16:creationId xmlns:a16="http://schemas.microsoft.com/office/drawing/2014/main" id="{907C0593-DD3B-9665-12C1-EEF679B01D50}"/>
              </a:ext>
            </a:extLst>
          </p:cNvPr>
          <p:cNvGrpSpPr/>
          <p:nvPr/>
        </p:nvGrpSpPr>
        <p:grpSpPr>
          <a:xfrm>
            <a:off x="-81493" y="8680904"/>
            <a:ext cx="520036" cy="735824"/>
            <a:chOff x="76200" y="-1372279"/>
            <a:chExt cx="1351382" cy="2108879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635359E-B11E-EEB8-2BD0-4E55C49AA843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6365F490-2A53-B0AB-AB24-AD07E9D87585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4" name="Group 23">
            <a:extLst>
              <a:ext uri="{FF2B5EF4-FFF2-40B4-BE49-F238E27FC236}">
                <a16:creationId xmlns:a16="http://schemas.microsoft.com/office/drawing/2014/main" id="{80CEA20B-1F77-A888-41BB-60741746155D}"/>
              </a:ext>
            </a:extLst>
          </p:cNvPr>
          <p:cNvGrpSpPr/>
          <p:nvPr/>
        </p:nvGrpSpPr>
        <p:grpSpPr>
          <a:xfrm>
            <a:off x="-77782" y="9250712"/>
            <a:ext cx="520036" cy="735824"/>
            <a:chOff x="76200" y="-1372279"/>
            <a:chExt cx="1351382" cy="2108879"/>
          </a:xfrm>
        </p:grpSpPr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392520FE-1255-21BC-2458-F70BF2814469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6C63757E-6EB7-4737-F1E6-42A09974C60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2B981DCC-4D05-2EAC-7E54-0FC81CCE99CB}"/>
              </a:ext>
            </a:extLst>
          </p:cNvPr>
          <p:cNvGrpSpPr/>
          <p:nvPr/>
        </p:nvGrpSpPr>
        <p:grpSpPr>
          <a:xfrm>
            <a:off x="-77782" y="9856813"/>
            <a:ext cx="520036" cy="735824"/>
            <a:chOff x="76200" y="-1372279"/>
            <a:chExt cx="1351382" cy="2108879"/>
          </a:xfrm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7ABA819-E5DF-5E14-2F52-D981332B8AFD}"/>
                </a:ext>
              </a:extLst>
            </p:cNvPr>
            <p:cNvSpPr/>
            <p:nvPr/>
          </p:nvSpPr>
          <p:spPr>
            <a:xfrm>
              <a:off x="614782" y="-1372279"/>
              <a:ext cx="812800" cy="9354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1E7ABF6E-2BC1-1B51-D5F7-DE6A2959492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1194040-0E95-087A-F6A7-73F59EC7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304" y="8092054"/>
            <a:ext cx="2029117" cy="2029117"/>
          </a:xfrm>
          <a:prstGeom prst="rect">
            <a:avLst/>
          </a:prstGeom>
        </p:spPr>
      </p:pic>
      <p:sp>
        <p:nvSpPr>
          <p:cNvPr id="27" name="Табличка 26">
            <a:extLst>
              <a:ext uri="{FF2B5EF4-FFF2-40B4-BE49-F238E27FC236}">
                <a16:creationId xmlns:a16="http://schemas.microsoft.com/office/drawing/2014/main" id="{57EE06A3-D9A2-F347-74B9-69A7A9E7BBB9}"/>
              </a:ext>
            </a:extLst>
          </p:cNvPr>
          <p:cNvSpPr/>
          <p:nvPr/>
        </p:nvSpPr>
        <p:spPr>
          <a:xfrm>
            <a:off x="2057400" y="3604453"/>
            <a:ext cx="4038600" cy="2286000"/>
          </a:xfrm>
          <a:prstGeom prst="plaque">
            <a:avLst/>
          </a:prstGeom>
          <a:solidFill>
            <a:srgbClr val="FE4252"/>
          </a:solidFill>
          <a:ln>
            <a:solidFill>
              <a:srgbClr val="BD1D2B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1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Участие в традиционной лотерее </a:t>
            </a:r>
          </a:p>
        </p:txBody>
      </p:sp>
      <p:sp>
        <p:nvSpPr>
          <p:cNvPr id="43" name="Табличка 42">
            <a:extLst>
              <a:ext uri="{FF2B5EF4-FFF2-40B4-BE49-F238E27FC236}">
                <a16:creationId xmlns:a16="http://schemas.microsoft.com/office/drawing/2014/main" id="{28D97919-9A05-ABD8-4E51-3712E20D6F3E}"/>
              </a:ext>
            </a:extLst>
          </p:cNvPr>
          <p:cNvSpPr/>
          <p:nvPr/>
        </p:nvSpPr>
        <p:spPr>
          <a:xfrm>
            <a:off x="7429500" y="3639606"/>
            <a:ext cx="4229100" cy="2286000"/>
          </a:xfrm>
          <a:prstGeom prst="plaque">
            <a:avLst/>
          </a:prstGeom>
          <a:solidFill>
            <a:srgbClr val="FE4252"/>
          </a:solidFill>
          <a:ln>
            <a:solidFill>
              <a:srgbClr val="BD1D2B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2 Взаимодействие с бонусной валютой</a:t>
            </a:r>
          </a:p>
        </p:txBody>
      </p:sp>
      <p:sp>
        <p:nvSpPr>
          <p:cNvPr id="44" name="Табличка 43">
            <a:extLst>
              <a:ext uri="{FF2B5EF4-FFF2-40B4-BE49-F238E27FC236}">
                <a16:creationId xmlns:a16="http://schemas.microsoft.com/office/drawing/2014/main" id="{89A6DDEC-4335-45C6-7E8B-E527CECCF26C}"/>
              </a:ext>
            </a:extLst>
          </p:cNvPr>
          <p:cNvSpPr/>
          <p:nvPr/>
        </p:nvSpPr>
        <p:spPr>
          <a:xfrm>
            <a:off x="12801600" y="3695700"/>
            <a:ext cx="4419600" cy="2286000"/>
          </a:xfrm>
          <a:prstGeom prst="plaque">
            <a:avLst/>
          </a:prstGeom>
          <a:solidFill>
            <a:srgbClr val="FE4252"/>
          </a:solidFill>
          <a:ln>
            <a:solidFill>
              <a:srgbClr val="BD1D2B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  <a:p>
            <a:pPr algn="ctr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Участие в инновационной игре</a:t>
            </a:r>
          </a:p>
        </p:txBody>
      </p:sp>
      <p:sp>
        <p:nvSpPr>
          <p:cNvPr id="2" name="Табличка 1">
            <a:extLst>
              <a:ext uri="{FF2B5EF4-FFF2-40B4-BE49-F238E27FC236}">
                <a16:creationId xmlns:a16="http://schemas.microsoft.com/office/drawing/2014/main" id="{23681646-3B81-60CF-8380-BD235003890A}"/>
              </a:ext>
            </a:extLst>
          </p:cNvPr>
          <p:cNvSpPr/>
          <p:nvPr/>
        </p:nvSpPr>
        <p:spPr>
          <a:xfrm>
            <a:off x="4132006" y="6591293"/>
            <a:ext cx="4038600" cy="2286000"/>
          </a:xfrm>
          <a:prstGeom prst="plaque">
            <a:avLst/>
          </a:prstGeom>
          <a:solidFill>
            <a:srgbClr val="FE4252"/>
          </a:solidFill>
          <a:ln>
            <a:solidFill>
              <a:srgbClr val="BD1D2B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  <a:p>
            <a:pPr algn="ctr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Управление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VIP-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статусом</a:t>
            </a:r>
          </a:p>
        </p:txBody>
      </p:sp>
      <p:sp>
        <p:nvSpPr>
          <p:cNvPr id="3" name="Табличка 2">
            <a:extLst>
              <a:ext uri="{FF2B5EF4-FFF2-40B4-BE49-F238E27FC236}">
                <a16:creationId xmlns:a16="http://schemas.microsoft.com/office/drawing/2014/main" id="{E149E648-B1D7-A26C-3DEC-48246AFE3FD3}"/>
              </a:ext>
            </a:extLst>
          </p:cNvPr>
          <p:cNvSpPr/>
          <p:nvPr/>
        </p:nvSpPr>
        <p:spPr>
          <a:xfrm>
            <a:off x="9328451" y="6558109"/>
            <a:ext cx="5478007" cy="2286000"/>
          </a:xfrm>
          <a:prstGeom prst="plaque">
            <a:avLst/>
          </a:prstGeom>
          <a:solidFill>
            <a:srgbClr val="FE4252"/>
          </a:solidFill>
          <a:ln>
            <a:solidFill>
              <a:srgbClr val="BD1D2B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  <a:p>
            <a:pPr algn="ctr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Административные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1097642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323</Words>
  <Application>Microsoft Office PowerPoint</Application>
  <PresentationFormat>Произвольный</PresentationFormat>
  <Paragraphs>108</Paragraphs>
  <Slides>20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4" baseType="lpstr">
      <vt:lpstr>Arial Black</vt:lpstr>
      <vt:lpstr>Calibri</vt:lpstr>
      <vt:lpstr>Cascadia Mono SemiBold</vt:lpstr>
      <vt:lpstr>Anton</vt:lpstr>
      <vt:lpstr>Century Gothic</vt:lpstr>
      <vt:lpstr>Aharoni</vt:lpstr>
      <vt:lpstr>Cambria Math</vt:lpstr>
      <vt:lpstr>Aptos</vt:lpstr>
      <vt:lpstr>Montserrat Bold</vt:lpstr>
      <vt:lpstr>Arial</vt:lpstr>
      <vt:lpstr>Blinker</vt:lpstr>
      <vt:lpstr>Montserrat ExtraBold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Red Modern Bold Data Analysis Presentation</dc:title>
  <dc:creator>1olite</dc:creator>
  <cp:lastModifiedBy>gfhj tfyghji</cp:lastModifiedBy>
  <cp:revision>33</cp:revision>
  <dcterms:created xsi:type="dcterms:W3CDTF">2006-08-16T00:00:00Z</dcterms:created>
  <dcterms:modified xsi:type="dcterms:W3CDTF">2025-05-20T20:29:42Z</dcterms:modified>
  <dc:identifier>DAGhyx51HhA</dc:identifier>
</cp:coreProperties>
</file>